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7"/>
  </p:notesMasterIdLst>
  <p:sldIdLst>
    <p:sldId id="257" r:id="rId2"/>
    <p:sldId id="258" r:id="rId3"/>
    <p:sldId id="265" r:id="rId4"/>
    <p:sldId id="259" r:id="rId5"/>
    <p:sldId id="260" r:id="rId6"/>
    <p:sldId id="261" r:id="rId7"/>
    <p:sldId id="262" r:id="rId8"/>
    <p:sldId id="276" r:id="rId9"/>
    <p:sldId id="264" r:id="rId10"/>
    <p:sldId id="263" r:id="rId11"/>
    <p:sldId id="266" r:id="rId12"/>
    <p:sldId id="268" r:id="rId13"/>
    <p:sldId id="269" r:id="rId14"/>
    <p:sldId id="267" r:id="rId15"/>
    <p:sldId id="271" r:id="rId16"/>
    <p:sldId id="272" r:id="rId17"/>
    <p:sldId id="273" r:id="rId18"/>
    <p:sldId id="275" r:id="rId19"/>
    <p:sldId id="274" r:id="rId20"/>
    <p:sldId id="277" r:id="rId21"/>
    <p:sldId id="278" r:id="rId22"/>
    <p:sldId id="279" r:id="rId23"/>
    <p:sldId id="282" r:id="rId24"/>
    <p:sldId id="280" r:id="rId25"/>
    <p:sldId id="281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599" autoAdjust="0"/>
  </p:normalViewPr>
  <p:slideViewPr>
    <p:cSldViewPr snapToGrid="0" showGuides="1">
      <p:cViewPr varScale="1">
        <p:scale>
          <a:sx n="90" d="100"/>
          <a:sy n="90" d="100"/>
        </p:scale>
        <p:origin x="666" y="-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E5A73-190D-4E79-8EFD-356667F2E8A6}" type="datetimeFigureOut">
              <a:rPr lang="ru-RU" smtClean="0"/>
              <a:t>05.12.2018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FF198-EAD9-492E-A40A-66644A1D4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584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A2A248-EE37-40EF-AD3E-35B1A6BD504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8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FF198-EAD9-492E-A40A-66644A1D4DB7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7345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FF198-EAD9-492E-A40A-66644A1D4DB7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7751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A2A248-EE37-40EF-AD3E-35B1A6BD5040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869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FF198-EAD9-492E-A40A-66644A1D4DB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7800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FF198-EAD9-492E-A40A-66644A1D4DB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08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FF198-EAD9-492E-A40A-66644A1D4DB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496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FF198-EAD9-492E-A40A-66644A1D4DB7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849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FF198-EAD9-492E-A40A-66644A1D4DB7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124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FF198-EAD9-492E-A40A-66644A1D4DB7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9040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FF198-EAD9-492E-A40A-66644A1D4DB7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3600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FF198-EAD9-492E-A40A-66644A1D4DB7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670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6853A-E22C-49B2-9642-9E292DEEC69B}" type="datetime1">
              <a:rPr lang="ru-RU" smtClean="0"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837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7479B-40EE-4AD6-9537-44CC0CB3D7E0}" type="datetime1">
              <a:rPr lang="ru-RU" smtClean="0"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10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25FB-D729-4AE9-A972-233F47647F95}" type="datetime1">
              <a:rPr lang="ru-RU" smtClean="0"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2737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1BCF-3F11-4205-9846-4094E8C63C10}" type="datetime1">
              <a:rPr lang="ru-RU" smtClean="0"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205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68E3-0E5A-4C2A-B03E-031F6C88BBBB}" type="datetime1">
              <a:rPr lang="ru-RU" smtClean="0"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319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1D4F8-DAA9-467D-9A86-87DE395C097A}" type="datetime1">
              <a:rPr lang="ru-RU" smtClean="0"/>
              <a:t>05.12.2018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897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5C578-0572-411E-9F2B-E6EBE6DF666E}" type="datetime1">
              <a:rPr lang="ru-RU" smtClean="0"/>
              <a:t>05.12.2018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817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3D58F-87ED-4E3B-8BCE-A31411142A29}" type="datetime1">
              <a:rPr lang="ru-RU" smtClean="0"/>
              <a:t>05.12.2018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352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405AB-7BB4-4A8A-8D53-8D2C518B6A2B}" type="datetime1">
              <a:rPr lang="ru-RU" smtClean="0"/>
              <a:t>05.12.2018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227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CBC0D-F07C-4554-A51C-C3C06E99A241}" type="datetime1">
              <a:rPr lang="ru-RU" smtClean="0"/>
              <a:t>05.12.2018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228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818DF-D707-413D-8357-4961245F7992}" type="datetime1">
              <a:rPr lang="ru-RU" smtClean="0"/>
              <a:t>05.12.2018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706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DB535-B360-4419-AE60-8AF34F649EE4}" type="datetime1">
              <a:rPr lang="ru-RU" smtClean="0"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3C314-D4B7-4809-9A30-65D5A8184C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09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Теория государства и права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854823"/>
            <a:ext cx="9144000" cy="215152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rmAutofit fontScale="85000" lnSpcReduction="20000"/>
          </a:bodyPr>
          <a:lstStyle/>
          <a:p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Тема 5: Функции государства</a:t>
            </a:r>
          </a:p>
          <a:p>
            <a:endParaRPr lang="ru-RU" sz="3200" b="1" dirty="0"/>
          </a:p>
          <a:p>
            <a:endParaRPr lang="ru-RU" dirty="0" smtClean="0"/>
          </a:p>
          <a:p>
            <a:pPr algn="r"/>
            <a:r>
              <a:rPr lang="ru-RU" sz="3400" dirty="0" smtClean="0">
                <a:solidFill>
                  <a:schemeClr val="accent1">
                    <a:lumMod val="75000"/>
                  </a:schemeClr>
                </a:solidFill>
              </a:rPr>
              <a:t>Баранов Андрей Васильевич, </a:t>
            </a:r>
            <a:r>
              <a:rPr lang="ru-RU" sz="3400" dirty="0" err="1" smtClean="0">
                <a:solidFill>
                  <a:schemeClr val="accent1">
                    <a:lumMod val="75000"/>
                  </a:schemeClr>
                </a:solidFill>
              </a:rPr>
              <a:t>к.ю.н</a:t>
            </a:r>
            <a:r>
              <a:rPr lang="ru-RU" sz="3400" dirty="0" smtClean="0">
                <a:solidFill>
                  <a:schemeClr val="accent1">
                    <a:lumMod val="75000"/>
                  </a:schemeClr>
                </a:solidFill>
              </a:rPr>
              <a:t>.,</a:t>
            </a:r>
          </a:p>
          <a:p>
            <a:pPr algn="r"/>
            <a:r>
              <a:rPr lang="ru-RU" sz="3400" dirty="0" smtClean="0">
                <a:solidFill>
                  <a:schemeClr val="accent1">
                    <a:lumMod val="75000"/>
                  </a:schemeClr>
                </a:solidFill>
              </a:rPr>
              <a:t>доцент кафедры теории права</a:t>
            </a:r>
            <a:endParaRPr lang="ru-RU" sz="3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55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1050" y="40987"/>
            <a:ext cx="10482184" cy="966902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latin typeface="+mn-lt"/>
              </a:rPr>
              <a:t>Классификация функций государства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609600" y="1219200"/>
            <a:ext cx="12553950" cy="588645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20380" y="1466850"/>
            <a:ext cx="5760640" cy="457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cs typeface="Times New Roman" pitchFamily="18" charset="0"/>
              </a:rPr>
              <a:t>Функции государства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73620" y="2500114"/>
            <a:ext cx="1944216" cy="72008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cs typeface="Times New Roman" pitchFamily="18" charset="0"/>
              </a:rPr>
              <a:t>По </a:t>
            </a:r>
            <a:r>
              <a:rPr lang="ru-RU" sz="1400" dirty="0" smtClean="0">
                <a:cs typeface="Times New Roman" pitchFamily="18" charset="0"/>
              </a:rPr>
              <a:t>направленности </a:t>
            </a:r>
            <a:r>
              <a:rPr lang="ru-RU" sz="1400" dirty="0" smtClean="0">
                <a:cs typeface="Times New Roman" pitchFamily="18" charset="0"/>
              </a:rPr>
              <a:t>государственного воздействия</a:t>
            </a:r>
            <a:endParaRPr lang="ru-RU" sz="1400" dirty="0"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94800" y="2500114"/>
            <a:ext cx="1944216" cy="72008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cs typeface="Times New Roman" pitchFamily="18" charset="0"/>
              </a:rPr>
              <a:t>По сферам жизни общества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44716" y="2500114"/>
            <a:ext cx="1944216" cy="72008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cs typeface="Times New Roman" pitchFamily="18" charset="0"/>
              </a:rPr>
              <a:t>По срокам осуществления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904956" y="2500114"/>
            <a:ext cx="1944216" cy="72008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cs typeface="Times New Roman" pitchFamily="18" charset="0"/>
              </a:rPr>
              <a:t>По степени выражения и удовлетворения  социальных интересов</a:t>
            </a:r>
            <a:endParaRPr lang="ru-RU" sz="1200" dirty="0"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345728" y="2212082"/>
            <a:ext cx="6531336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0" name="Прямая соединительная линия 9"/>
          <p:cNvCxnSpPr>
            <a:stCxn id="5" idx="0"/>
          </p:cNvCxnSpPr>
          <p:nvPr/>
        </p:nvCxnSpPr>
        <p:spPr>
          <a:xfrm flipV="1">
            <a:off x="2345728" y="2212082"/>
            <a:ext cx="0" cy="288032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1" name="Прямая соединительная линия 10"/>
          <p:cNvCxnSpPr>
            <a:stCxn id="6" idx="0"/>
          </p:cNvCxnSpPr>
          <p:nvPr/>
        </p:nvCxnSpPr>
        <p:spPr>
          <a:xfrm flipV="1">
            <a:off x="4466908" y="2212082"/>
            <a:ext cx="0" cy="288032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2" name="Прямая соединительная линия 11"/>
          <p:cNvCxnSpPr>
            <a:stCxn id="7" idx="0"/>
          </p:cNvCxnSpPr>
          <p:nvPr/>
        </p:nvCxnSpPr>
        <p:spPr>
          <a:xfrm flipV="1">
            <a:off x="6716824" y="2212082"/>
            <a:ext cx="0" cy="288032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3" name="Прямая соединительная линия 12"/>
          <p:cNvCxnSpPr>
            <a:stCxn id="8" idx="0"/>
          </p:cNvCxnSpPr>
          <p:nvPr/>
        </p:nvCxnSpPr>
        <p:spPr>
          <a:xfrm flipV="1">
            <a:off x="8877064" y="2212082"/>
            <a:ext cx="0" cy="288032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373620" y="3411066"/>
            <a:ext cx="1387192" cy="457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cs typeface="Times New Roman" pitchFamily="18" charset="0"/>
              </a:rPr>
              <a:t>Внутренние </a:t>
            </a:r>
            <a:endParaRPr lang="ru-RU" sz="1200" dirty="0"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373620" y="4086562"/>
            <a:ext cx="1387192" cy="457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cs typeface="Times New Roman" pitchFamily="18" charset="0"/>
              </a:rPr>
              <a:t>Внешние</a:t>
            </a:r>
            <a:endParaRPr lang="ru-RU" sz="1200" dirty="0"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494800" y="3334866"/>
            <a:ext cx="1387192" cy="457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cs typeface="Times New Roman" pitchFamily="18" charset="0"/>
              </a:rPr>
              <a:t>Экономические</a:t>
            </a:r>
            <a:endParaRPr lang="ru-RU" sz="1200" dirty="0"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494800" y="5187642"/>
            <a:ext cx="1387192" cy="457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cs typeface="Times New Roman" pitchFamily="18" charset="0"/>
              </a:rPr>
              <a:t>Духовно-культурные</a:t>
            </a:r>
            <a:endParaRPr lang="ru-RU" sz="1200" dirty="0"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494800" y="4543762"/>
            <a:ext cx="1387192" cy="457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cs typeface="Times New Roman" pitchFamily="18" charset="0"/>
              </a:rPr>
              <a:t>Социальные</a:t>
            </a:r>
            <a:endParaRPr lang="ru-RU" sz="1200" dirty="0"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494800" y="3942154"/>
            <a:ext cx="1387192" cy="457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cs typeface="Times New Roman" pitchFamily="18" charset="0"/>
              </a:rPr>
              <a:t>Политические</a:t>
            </a:r>
            <a:endParaRPr lang="ru-RU" sz="1200" dirty="0"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301740" y="3358842"/>
            <a:ext cx="1387192" cy="457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cs typeface="Times New Roman" pitchFamily="18" charset="0"/>
              </a:rPr>
              <a:t>Постоянные</a:t>
            </a:r>
            <a:endParaRPr lang="ru-RU" sz="1200" dirty="0"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301740" y="3966130"/>
            <a:ext cx="1387192" cy="457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cs typeface="Times New Roman" pitchFamily="18" charset="0"/>
              </a:rPr>
              <a:t>Временные</a:t>
            </a:r>
            <a:endParaRPr lang="ru-RU" sz="1200" dirty="0"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461980" y="3339043"/>
            <a:ext cx="1387192" cy="457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cs typeface="Times New Roman" pitchFamily="18" charset="0"/>
              </a:rPr>
              <a:t>Общесоциальные</a:t>
            </a:r>
            <a:endParaRPr lang="ru-RU" sz="1200" dirty="0"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461980" y="3946331"/>
            <a:ext cx="1387192" cy="457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cs typeface="Times New Roman" pitchFamily="18" charset="0"/>
              </a:rPr>
              <a:t>Узкогрупповые</a:t>
            </a:r>
            <a:endParaRPr lang="ru-RU" sz="1200" dirty="0"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078982" y="4707210"/>
            <a:ext cx="1387192" cy="457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cs typeface="Times New Roman" pitchFamily="18" charset="0"/>
              </a:rPr>
              <a:t>Основные</a:t>
            </a:r>
            <a:endParaRPr lang="ru-RU" sz="1200" dirty="0"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8078982" y="5314498"/>
            <a:ext cx="1387192" cy="457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cs typeface="Times New Roman" pitchFamily="18" charset="0"/>
              </a:rPr>
              <a:t>Дополнительные</a:t>
            </a:r>
            <a:endParaRPr lang="ru-RU" sz="1200" dirty="0"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637465" y="5513210"/>
            <a:ext cx="1387192" cy="457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cs typeface="Times New Roman" pitchFamily="18" charset="0"/>
              </a:rPr>
              <a:t>Регулятивные</a:t>
            </a:r>
            <a:endParaRPr lang="ru-RU" sz="1200" dirty="0"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637465" y="6120498"/>
            <a:ext cx="1387192" cy="457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cs typeface="Times New Roman" pitchFamily="18" charset="0"/>
              </a:rPr>
              <a:t>Охранительные</a:t>
            </a:r>
            <a:endParaRPr lang="ru-RU" sz="1200" dirty="0">
              <a:cs typeface="Times New Roman" pitchFamily="18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3064284" y="3220194"/>
            <a:ext cx="0" cy="1094968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29" name="Прямая соединительная линия 28"/>
          <p:cNvCxnSpPr>
            <a:stCxn id="14" idx="3"/>
          </p:cNvCxnSpPr>
          <p:nvPr/>
        </p:nvCxnSpPr>
        <p:spPr>
          <a:xfrm>
            <a:off x="2760812" y="3639666"/>
            <a:ext cx="303472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30" name="Прямая соединительная линия 29"/>
          <p:cNvCxnSpPr>
            <a:stCxn id="15" idx="3"/>
          </p:cNvCxnSpPr>
          <p:nvPr/>
        </p:nvCxnSpPr>
        <p:spPr>
          <a:xfrm flipV="1">
            <a:off x="2760812" y="4312126"/>
            <a:ext cx="303472" cy="3036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5122366" y="3220194"/>
            <a:ext cx="0" cy="2183864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32" name="Прямая соединительная линия 31"/>
          <p:cNvCxnSpPr>
            <a:stCxn id="17" idx="3"/>
          </p:cNvCxnSpPr>
          <p:nvPr/>
        </p:nvCxnSpPr>
        <p:spPr>
          <a:xfrm flipV="1">
            <a:off x="4881992" y="5404058"/>
            <a:ext cx="240374" cy="1218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33" name="Прямая соединительная линия 32"/>
          <p:cNvCxnSpPr>
            <a:stCxn id="18" idx="3"/>
          </p:cNvCxnSpPr>
          <p:nvPr/>
        </p:nvCxnSpPr>
        <p:spPr>
          <a:xfrm>
            <a:off x="4881992" y="4772362"/>
            <a:ext cx="240374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34" name="Прямая соединительная линия 33"/>
          <p:cNvCxnSpPr>
            <a:stCxn id="19" idx="3"/>
          </p:cNvCxnSpPr>
          <p:nvPr/>
        </p:nvCxnSpPr>
        <p:spPr>
          <a:xfrm>
            <a:off x="4881992" y="4170754"/>
            <a:ext cx="240374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35" name="Прямая соединительная линия 34"/>
          <p:cNvCxnSpPr>
            <a:stCxn id="16" idx="3"/>
          </p:cNvCxnSpPr>
          <p:nvPr/>
        </p:nvCxnSpPr>
        <p:spPr>
          <a:xfrm>
            <a:off x="4881992" y="3563466"/>
            <a:ext cx="240374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36" name="Прямая соединительная линия 35"/>
          <p:cNvCxnSpPr>
            <a:stCxn id="4" idx="2"/>
          </p:cNvCxnSpPr>
          <p:nvPr/>
        </p:nvCxnSpPr>
        <p:spPr>
          <a:xfrm>
            <a:off x="5600700" y="1924050"/>
            <a:ext cx="0" cy="4191579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37" name="Прямая соединительная линия 36"/>
          <p:cNvCxnSpPr>
            <a:stCxn id="53" idx="3"/>
          </p:cNvCxnSpPr>
          <p:nvPr/>
        </p:nvCxnSpPr>
        <p:spPr>
          <a:xfrm>
            <a:off x="5439016" y="6115629"/>
            <a:ext cx="161684" cy="486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38" name="Прямая соединительная линия 37"/>
          <p:cNvCxnSpPr>
            <a:stCxn id="54" idx="1"/>
          </p:cNvCxnSpPr>
          <p:nvPr/>
        </p:nvCxnSpPr>
        <p:spPr>
          <a:xfrm flipH="1">
            <a:off x="5600700" y="5207778"/>
            <a:ext cx="1440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5948284" y="3220194"/>
            <a:ext cx="0" cy="974536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40" name="Прямая соединительная линия 39"/>
          <p:cNvCxnSpPr>
            <a:stCxn id="20" idx="1"/>
          </p:cNvCxnSpPr>
          <p:nvPr/>
        </p:nvCxnSpPr>
        <p:spPr>
          <a:xfrm flipH="1" flipV="1">
            <a:off x="5948284" y="3586698"/>
            <a:ext cx="353456" cy="744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41" name="Прямая соединительная линия 40"/>
          <p:cNvCxnSpPr>
            <a:stCxn id="21" idx="1"/>
          </p:cNvCxnSpPr>
          <p:nvPr/>
        </p:nvCxnSpPr>
        <p:spPr>
          <a:xfrm flipH="1">
            <a:off x="5948284" y="4194730"/>
            <a:ext cx="353456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8192988" y="3220194"/>
            <a:ext cx="0" cy="95056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43" name="Прямая соединительная линия 42"/>
          <p:cNvCxnSpPr>
            <a:stCxn id="23" idx="1"/>
          </p:cNvCxnSpPr>
          <p:nvPr/>
        </p:nvCxnSpPr>
        <p:spPr>
          <a:xfrm flipH="1" flipV="1">
            <a:off x="8192988" y="4170754"/>
            <a:ext cx="268992" cy="4177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44" name="Прямая соединительная линия 43"/>
          <p:cNvCxnSpPr>
            <a:stCxn id="22" idx="1"/>
          </p:cNvCxnSpPr>
          <p:nvPr/>
        </p:nvCxnSpPr>
        <p:spPr>
          <a:xfrm flipH="1">
            <a:off x="8192988" y="3567643"/>
            <a:ext cx="268992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7874946" y="4935810"/>
            <a:ext cx="0" cy="607288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7688324" y="5207778"/>
            <a:ext cx="186622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47" name="Прямая соединительная линия 46"/>
          <p:cNvCxnSpPr>
            <a:stCxn id="24" idx="1"/>
          </p:cNvCxnSpPr>
          <p:nvPr/>
        </p:nvCxnSpPr>
        <p:spPr>
          <a:xfrm flipH="1">
            <a:off x="7874946" y="4935810"/>
            <a:ext cx="204036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48" name="Прямая соединительная линия 47"/>
          <p:cNvCxnSpPr>
            <a:stCxn id="25" idx="1"/>
          </p:cNvCxnSpPr>
          <p:nvPr/>
        </p:nvCxnSpPr>
        <p:spPr>
          <a:xfrm flipH="1">
            <a:off x="7874946" y="5543098"/>
            <a:ext cx="204036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3196061" y="5741810"/>
            <a:ext cx="0" cy="607288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50" name="Прямая соединительная линия 49"/>
          <p:cNvCxnSpPr>
            <a:stCxn id="53" idx="1"/>
          </p:cNvCxnSpPr>
          <p:nvPr/>
        </p:nvCxnSpPr>
        <p:spPr>
          <a:xfrm flipH="1">
            <a:off x="3196609" y="6115629"/>
            <a:ext cx="298191" cy="4869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51" name="Прямая соединительная линия 50"/>
          <p:cNvCxnSpPr>
            <a:stCxn id="26" idx="3"/>
          </p:cNvCxnSpPr>
          <p:nvPr/>
        </p:nvCxnSpPr>
        <p:spPr>
          <a:xfrm>
            <a:off x="3024657" y="5741810"/>
            <a:ext cx="171404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52" name="Прямая соединительная линия 51"/>
          <p:cNvCxnSpPr>
            <a:stCxn id="27" idx="3"/>
          </p:cNvCxnSpPr>
          <p:nvPr/>
        </p:nvCxnSpPr>
        <p:spPr>
          <a:xfrm>
            <a:off x="3024657" y="6349098"/>
            <a:ext cx="171404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3494800" y="5755589"/>
            <a:ext cx="1944216" cy="72008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prstClr val="black"/>
                </a:solidFill>
                <a:cs typeface="Times New Roman" pitchFamily="18" charset="0"/>
              </a:rPr>
              <a:t>В зависимости от характера воздействия на общество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5744716" y="4847738"/>
            <a:ext cx="1944216" cy="72008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prstClr val="black"/>
                </a:solidFill>
                <a:cs typeface="Times New Roman" pitchFamily="18" charset="0"/>
              </a:rPr>
              <a:t>По степени социальной значимости</a:t>
            </a:r>
          </a:p>
        </p:txBody>
      </p:sp>
      <p:sp>
        <p:nvSpPr>
          <p:cNvPr id="55" name="Номер слайда 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324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6701"/>
            <a:ext cx="11353800" cy="1423988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+mn-lt"/>
              </a:rPr>
              <a:t>Классификация функций </a:t>
            </a:r>
            <a:r>
              <a:rPr lang="ru-RU" b="1" dirty="0" smtClean="0">
                <a:latin typeface="+mn-lt"/>
              </a:rPr>
              <a:t>государства </a:t>
            </a:r>
            <a:br>
              <a:rPr lang="ru-RU" b="1" dirty="0" smtClean="0">
                <a:latin typeface="+mn-lt"/>
              </a:rPr>
            </a:br>
            <a:r>
              <a:rPr lang="ru-RU" b="1" dirty="0" smtClean="0">
                <a:latin typeface="+mn-lt"/>
              </a:rPr>
              <a:t>(в зависимости от направленности воздействия)</a:t>
            </a:r>
            <a:endParaRPr lang="ru-RU" dirty="0">
              <a:latin typeface="+mn-lt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215680" y="2170955"/>
            <a:ext cx="5760640" cy="819483"/>
          </a:xfrm>
          <a:prstGeom prst="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1905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Функции государства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1866899" y="3923141"/>
            <a:ext cx="2729905" cy="225382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9050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Внутренние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– основные направления деятельности</a:t>
            </a: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государства внутри страны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7595195" y="3903512"/>
            <a:ext cx="2762250" cy="227345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9050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Внешние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– основные направления деятельности государства на международной арене</a:t>
            </a:r>
          </a:p>
        </p:txBody>
      </p:sp>
      <p:cxnSp>
        <p:nvCxnSpPr>
          <p:cNvPr id="35" name="Прямая соединительная линия 34"/>
          <p:cNvCxnSpPr>
            <a:stCxn id="33" idx="0"/>
          </p:cNvCxnSpPr>
          <p:nvPr/>
        </p:nvCxnSpPr>
        <p:spPr>
          <a:xfrm flipH="1" flipV="1">
            <a:off x="3214208" y="3476421"/>
            <a:ext cx="17644" cy="446720"/>
          </a:xfrm>
          <a:prstGeom prst="line">
            <a:avLst/>
          </a:prstGeom>
          <a:solidFill>
            <a:sysClr val="window" lastClr="FFFFFF"/>
          </a:solidFill>
          <a:ln w="19050" cap="flat" cmpd="sng" algn="ctr">
            <a:solidFill>
              <a:schemeClr val="accent1"/>
            </a:solidFill>
            <a:prstDash val="solid"/>
          </a:ln>
          <a:effectLst/>
        </p:spPr>
      </p:cxnSp>
      <p:cxnSp>
        <p:nvCxnSpPr>
          <p:cNvPr id="36" name="Прямая соединительная линия 35"/>
          <p:cNvCxnSpPr>
            <a:stCxn id="34" idx="0"/>
          </p:cNvCxnSpPr>
          <p:nvPr/>
        </p:nvCxnSpPr>
        <p:spPr>
          <a:xfrm flipH="1" flipV="1">
            <a:off x="8974848" y="3456790"/>
            <a:ext cx="1472" cy="446722"/>
          </a:xfrm>
          <a:prstGeom prst="line">
            <a:avLst/>
          </a:prstGeom>
          <a:solidFill>
            <a:sysClr val="window" lastClr="FFFFFF"/>
          </a:solidFill>
          <a:ln w="19050" cap="flat" cmpd="sng" algn="ctr">
            <a:solidFill>
              <a:schemeClr val="accent1"/>
            </a:solidFill>
            <a:prstDash val="solid"/>
          </a:ln>
          <a:effectLst/>
        </p:spPr>
      </p:cxnSp>
      <p:cxnSp>
        <p:nvCxnSpPr>
          <p:cNvPr id="37" name="Прямая соединительная линия 36"/>
          <p:cNvCxnSpPr>
            <a:stCxn id="32" idx="2"/>
          </p:cNvCxnSpPr>
          <p:nvPr/>
        </p:nvCxnSpPr>
        <p:spPr>
          <a:xfrm>
            <a:off x="6096000" y="2990438"/>
            <a:ext cx="19050" cy="466351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3215680" y="3466604"/>
            <a:ext cx="576064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753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ru-RU" dirty="0" smtClean="0">
                <a:latin typeface="+mn-lt"/>
              </a:rPr>
              <a:t>Внутренние функции государства (примеры)</a:t>
            </a:r>
            <a:endParaRPr lang="ru-RU" dirty="0"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08960" y="1936861"/>
            <a:ext cx="5567679" cy="86729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19050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Times New Roman" pitchFamily="18" charset="0"/>
              </a:rPr>
              <a:t>Внутренние функции государства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108960" y="2642552"/>
            <a:ext cx="0" cy="37052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3947160" y="3076416"/>
            <a:ext cx="4297680" cy="711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Обеспечение правопорядка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7320" y="5992176"/>
            <a:ext cx="4297680" cy="711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Идеологическая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7320" y="5012848"/>
            <a:ext cx="4287520" cy="711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Обеспечение народовластия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57320" y="4044632"/>
            <a:ext cx="4287520" cy="711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Налогообложение</a:t>
            </a:r>
            <a:endParaRPr lang="ru-RU" sz="2400" dirty="0">
              <a:solidFill>
                <a:schemeClr val="tx1"/>
              </a:solidFill>
            </a:endParaRPr>
          </a:p>
        </p:txBody>
      </p:sp>
      <p:cxnSp>
        <p:nvCxnSpPr>
          <p:cNvPr id="14" name="Прямая соединительная линия 13"/>
          <p:cNvCxnSpPr>
            <a:stCxn id="7" idx="1"/>
          </p:cNvCxnSpPr>
          <p:nvPr/>
        </p:nvCxnSpPr>
        <p:spPr>
          <a:xfrm flipH="1">
            <a:off x="3108960" y="3432016"/>
            <a:ext cx="8382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0" idx="1"/>
          </p:cNvCxnSpPr>
          <p:nvPr/>
        </p:nvCxnSpPr>
        <p:spPr>
          <a:xfrm flipH="1">
            <a:off x="3108960" y="4400232"/>
            <a:ext cx="84836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9" idx="1"/>
          </p:cNvCxnSpPr>
          <p:nvPr/>
        </p:nvCxnSpPr>
        <p:spPr>
          <a:xfrm flipH="1">
            <a:off x="3108960" y="5368448"/>
            <a:ext cx="84836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8" idx="1"/>
          </p:cNvCxnSpPr>
          <p:nvPr/>
        </p:nvCxnSpPr>
        <p:spPr>
          <a:xfrm flipH="1">
            <a:off x="3108960" y="6347776"/>
            <a:ext cx="84836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95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ru-RU" b="1" dirty="0" smtClean="0">
                <a:latin typeface="+mn-lt"/>
              </a:rPr>
              <a:t>Внешние функции государства (примеры)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7829" y="1825625"/>
            <a:ext cx="10765971" cy="553311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08960" y="1936861"/>
            <a:ext cx="5567679" cy="86729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19050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Times New Roman" pitchFamily="18" charset="0"/>
              </a:rPr>
              <a:t>Внешние функции государства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108960" y="2804160"/>
            <a:ext cx="0" cy="354361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3947160" y="3076416"/>
            <a:ext cx="4297680" cy="711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Зашита границ государства (оборона)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7320" y="5992176"/>
            <a:ext cx="4297680" cy="711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Борьба с международным терроризмом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7320" y="5012848"/>
            <a:ext cx="4287520" cy="711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Обеспечение мира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7320" y="4044632"/>
            <a:ext cx="4287520" cy="711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Интеграция в мировую экономику</a:t>
            </a:r>
            <a:endParaRPr lang="ru-RU" sz="2400" dirty="0">
              <a:solidFill>
                <a:schemeClr val="tx1"/>
              </a:solidFill>
            </a:endParaRPr>
          </a:p>
        </p:txBody>
      </p:sp>
      <p:cxnSp>
        <p:nvCxnSpPr>
          <p:cNvPr id="10" name="Прямая соединительная линия 9"/>
          <p:cNvCxnSpPr>
            <a:stCxn id="6" idx="1"/>
          </p:cNvCxnSpPr>
          <p:nvPr/>
        </p:nvCxnSpPr>
        <p:spPr>
          <a:xfrm flipH="1">
            <a:off x="3108960" y="3432016"/>
            <a:ext cx="8382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9" idx="1"/>
          </p:cNvCxnSpPr>
          <p:nvPr/>
        </p:nvCxnSpPr>
        <p:spPr>
          <a:xfrm flipH="1">
            <a:off x="3108960" y="4400232"/>
            <a:ext cx="84836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8" idx="1"/>
          </p:cNvCxnSpPr>
          <p:nvPr/>
        </p:nvCxnSpPr>
        <p:spPr>
          <a:xfrm flipH="1">
            <a:off x="3108960" y="5368448"/>
            <a:ext cx="84836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7" idx="1"/>
          </p:cNvCxnSpPr>
          <p:nvPr/>
        </p:nvCxnSpPr>
        <p:spPr>
          <a:xfrm flipH="1">
            <a:off x="3108960" y="6347776"/>
            <a:ext cx="84836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90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95350" y="288925"/>
            <a:ext cx="10515600" cy="1325563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prstClr val="black"/>
                </a:solidFill>
                <a:latin typeface="Calibri" panose="020F0502020204030204"/>
              </a:rPr>
              <a:t>Классификация функций государства </a:t>
            </a:r>
            <a:br>
              <a:rPr lang="ru-RU" sz="4000" b="1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ru-RU" sz="4000" b="1" dirty="0">
                <a:solidFill>
                  <a:prstClr val="black"/>
                </a:solidFill>
                <a:latin typeface="Calibri" panose="020F0502020204030204"/>
              </a:rPr>
              <a:t>(в зависимости от направленности воздействия)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1023" y="2932541"/>
            <a:ext cx="2729905" cy="227345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9050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Внутренние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– основные направления деятельности</a:t>
            </a: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государства внутри страны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915820" y="2932541"/>
            <a:ext cx="2762250" cy="227345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9050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Внешние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– основные направления деятельности государства на международной арене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3180928" y="3817135"/>
            <a:ext cx="978408" cy="484632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10800000">
            <a:off x="7937412" y="3852281"/>
            <a:ext cx="978408" cy="484632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243748" y="2325888"/>
            <a:ext cx="3609252" cy="3537418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Экологическая</a:t>
            </a:r>
            <a:endParaRPr lang="ru-RU" sz="28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112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6701"/>
            <a:ext cx="11353800" cy="1423988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+mn-lt"/>
              </a:rPr>
              <a:t>Классификация функций </a:t>
            </a:r>
            <a:r>
              <a:rPr lang="ru-RU" b="1" dirty="0" smtClean="0">
                <a:latin typeface="+mn-lt"/>
              </a:rPr>
              <a:t>государства </a:t>
            </a:r>
            <a:br>
              <a:rPr lang="ru-RU" b="1" dirty="0" smtClean="0">
                <a:latin typeface="+mn-lt"/>
              </a:rPr>
            </a:br>
            <a:r>
              <a:rPr lang="ru-RU" b="1" dirty="0" smtClean="0">
                <a:latin typeface="+mn-lt"/>
              </a:rPr>
              <a:t>(по сферам жизни общества)</a:t>
            </a:r>
            <a:endParaRPr lang="ru-RU" dirty="0">
              <a:latin typeface="+mn-lt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215680" y="2170955"/>
            <a:ext cx="5760640" cy="819483"/>
          </a:xfrm>
          <a:prstGeom prst="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1905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Функции государства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34454" y="3883878"/>
            <a:ext cx="2729905" cy="225382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9050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Экономические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– основные направления деятельности</a:t>
            </a: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государства в сфере экономики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9411468" y="3864249"/>
            <a:ext cx="2762250" cy="227345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9050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Идеологические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– основные направления деятельности государства в</a:t>
            </a:r>
            <a:r>
              <a:rPr kumimoji="0" lang="ru-RU" sz="20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духовной сфере</a:t>
            </a: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Times New Roman" pitchFamily="18" charset="0"/>
            </a:endParaRPr>
          </a:p>
        </p:txBody>
      </p:sp>
      <p:cxnSp>
        <p:nvCxnSpPr>
          <p:cNvPr id="35" name="Прямая соединительная линия 34"/>
          <p:cNvCxnSpPr>
            <a:stCxn id="33" idx="0"/>
          </p:cNvCxnSpPr>
          <p:nvPr/>
        </p:nvCxnSpPr>
        <p:spPr>
          <a:xfrm flipH="1" flipV="1">
            <a:off x="1381763" y="3437158"/>
            <a:ext cx="17644" cy="446720"/>
          </a:xfrm>
          <a:prstGeom prst="line">
            <a:avLst/>
          </a:prstGeom>
          <a:solidFill>
            <a:sysClr val="window" lastClr="FFFFFF"/>
          </a:solidFill>
          <a:ln w="19050" cap="flat" cmpd="sng" algn="ctr">
            <a:solidFill>
              <a:schemeClr val="accent1"/>
            </a:solidFill>
            <a:prstDash val="solid"/>
          </a:ln>
          <a:effectLst/>
        </p:spPr>
      </p:cxnSp>
      <p:cxnSp>
        <p:nvCxnSpPr>
          <p:cNvPr id="36" name="Прямая соединительная линия 35"/>
          <p:cNvCxnSpPr>
            <a:stCxn id="34" idx="0"/>
          </p:cNvCxnSpPr>
          <p:nvPr/>
        </p:nvCxnSpPr>
        <p:spPr>
          <a:xfrm flipH="1" flipV="1">
            <a:off x="10791121" y="3417527"/>
            <a:ext cx="1472" cy="446722"/>
          </a:xfrm>
          <a:prstGeom prst="line">
            <a:avLst/>
          </a:prstGeom>
          <a:solidFill>
            <a:sysClr val="window" lastClr="FFFFFF"/>
          </a:solidFill>
          <a:ln w="19050" cap="flat" cmpd="sng" algn="ctr">
            <a:solidFill>
              <a:schemeClr val="accent1"/>
            </a:solidFill>
            <a:prstDash val="solid"/>
          </a:ln>
          <a:effectLst/>
        </p:spPr>
      </p:cxnSp>
      <p:cxnSp>
        <p:nvCxnSpPr>
          <p:cNvPr id="37" name="Прямая соединительная линия 36"/>
          <p:cNvCxnSpPr>
            <a:stCxn id="32" idx="2"/>
          </p:cNvCxnSpPr>
          <p:nvPr/>
        </p:nvCxnSpPr>
        <p:spPr>
          <a:xfrm>
            <a:off x="6096000" y="2990438"/>
            <a:ext cx="19050" cy="466351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1399406" y="3403925"/>
            <a:ext cx="9391715" cy="3323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126498" y="3883878"/>
            <a:ext cx="2729905" cy="225382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9050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Политические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– </a:t>
            </a:r>
            <a:r>
              <a:rPr kumimoji="0" lang="ru-RU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основные направления деятельности</a:t>
            </a:r>
            <a:r>
              <a:rPr kumimoji="0" lang="ru-RU" sz="22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государства в политической сфере</a:t>
            </a:r>
            <a:r>
              <a:rPr kumimoji="0" lang="ru-RU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260289" y="3883878"/>
            <a:ext cx="2729905" cy="225382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9050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Социальные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– основные направления деятельности</a:t>
            </a: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государства в социальной сфере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>
            <a:stCxn id="10" idx="0"/>
          </p:cNvCxnSpPr>
          <p:nvPr/>
        </p:nvCxnSpPr>
        <p:spPr>
          <a:xfrm flipH="1" flipV="1">
            <a:off x="4491450" y="3437158"/>
            <a:ext cx="1" cy="446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11" idx="0"/>
          </p:cNvCxnSpPr>
          <p:nvPr/>
        </p:nvCxnSpPr>
        <p:spPr>
          <a:xfrm flipH="1" flipV="1">
            <a:off x="7625241" y="3427344"/>
            <a:ext cx="1" cy="456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885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Calibri" panose="020F0502020204030204"/>
              </a:rPr>
              <a:t>Классификация функций государства </a:t>
            </a:r>
            <a:br>
              <a:rPr lang="ru-RU" b="1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ru-RU" b="1" dirty="0" smtClean="0">
                <a:solidFill>
                  <a:prstClr val="black"/>
                </a:solidFill>
                <a:latin typeface="Calibri" panose="020F0502020204030204"/>
              </a:rPr>
              <a:t>(по срокам осуществления)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15680" y="2170955"/>
            <a:ext cx="5760640" cy="819483"/>
          </a:xfrm>
          <a:prstGeom prst="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1905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Функции государства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866899" y="3923141"/>
            <a:ext cx="2729905" cy="225382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9050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Постоянные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–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основные направления деятельности</a:t>
            </a:r>
            <a:r>
              <a:rPr kumimoji="0" lang="ru-RU" sz="20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государства, которые однажды возникнув, прекращены уже быть не могут</a:t>
            </a: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95195" y="3903512"/>
            <a:ext cx="2762250" cy="227345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9050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Временные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– основные направления деятельности государства, осуществляемые</a:t>
            </a:r>
            <a:r>
              <a:rPr kumimoji="0" lang="ru-RU" sz="20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на определенном этапе его развития</a:t>
            </a: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>
            <a:stCxn id="5" idx="0"/>
          </p:cNvCxnSpPr>
          <p:nvPr/>
        </p:nvCxnSpPr>
        <p:spPr>
          <a:xfrm flipH="1" flipV="1">
            <a:off x="3214208" y="3476421"/>
            <a:ext cx="17644" cy="446720"/>
          </a:xfrm>
          <a:prstGeom prst="line">
            <a:avLst/>
          </a:prstGeom>
          <a:solidFill>
            <a:sysClr val="window" lastClr="FFFFFF"/>
          </a:solidFill>
          <a:ln w="19050" cap="flat" cmpd="sng" algn="ctr">
            <a:solidFill>
              <a:schemeClr val="accent1"/>
            </a:solidFill>
            <a:prstDash val="solid"/>
          </a:ln>
          <a:effectLst/>
        </p:spPr>
      </p:cxnSp>
      <p:cxnSp>
        <p:nvCxnSpPr>
          <p:cNvPr id="8" name="Прямая соединительная линия 7"/>
          <p:cNvCxnSpPr>
            <a:stCxn id="6" idx="0"/>
          </p:cNvCxnSpPr>
          <p:nvPr/>
        </p:nvCxnSpPr>
        <p:spPr>
          <a:xfrm flipH="1" flipV="1">
            <a:off x="8974848" y="3456790"/>
            <a:ext cx="1472" cy="446722"/>
          </a:xfrm>
          <a:prstGeom prst="line">
            <a:avLst/>
          </a:prstGeom>
          <a:solidFill>
            <a:sysClr val="window" lastClr="FFFFFF"/>
          </a:solidFill>
          <a:ln w="19050" cap="flat" cmpd="sng" algn="ctr">
            <a:solidFill>
              <a:schemeClr val="accent1"/>
            </a:solidFill>
            <a:prstDash val="solid"/>
          </a:ln>
          <a:effectLst/>
        </p:spPr>
      </p:cxnSp>
      <p:cxnSp>
        <p:nvCxnSpPr>
          <p:cNvPr id="9" name="Прямая соединительная линия 8"/>
          <p:cNvCxnSpPr>
            <a:stCxn id="4" idx="2"/>
          </p:cNvCxnSpPr>
          <p:nvPr/>
        </p:nvCxnSpPr>
        <p:spPr>
          <a:xfrm>
            <a:off x="6096000" y="2990438"/>
            <a:ext cx="19050" cy="466351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215680" y="3466604"/>
            <a:ext cx="576064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8974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Calibri" panose="020F0502020204030204"/>
              </a:rPr>
              <a:t>Классификация функций государства </a:t>
            </a:r>
            <a:br>
              <a:rPr lang="ru-RU" b="1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ru-RU" b="1" dirty="0">
                <a:solidFill>
                  <a:prstClr val="black"/>
                </a:solidFill>
                <a:latin typeface="Calibri" panose="020F0502020204030204"/>
              </a:rPr>
              <a:t>(по </a:t>
            </a:r>
            <a:r>
              <a:rPr lang="ru-RU" b="1" dirty="0" smtClean="0">
                <a:solidFill>
                  <a:prstClr val="black"/>
                </a:solidFill>
                <a:latin typeface="Calibri" panose="020F0502020204030204"/>
              </a:rPr>
              <a:t>степени социальной значимости)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15680" y="1961405"/>
            <a:ext cx="5760640" cy="819483"/>
          </a:xfrm>
          <a:prstGeom prst="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1905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Функции государства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370385" y="3592268"/>
            <a:ext cx="3687645" cy="313814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9050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Главные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–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основные направления деятельности</a:t>
            </a:r>
            <a:r>
              <a:rPr kumimoji="0" lang="ru-RU" sz="20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государства, обеспечивающие само существование общества и государства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(оборона страны)</a:t>
            </a: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31025" y="3559025"/>
            <a:ext cx="3687645" cy="316058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9050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Дополнительные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– основные направления деятельности государства, обеспечивающие наиболее эффективное осуществление</a:t>
            </a:r>
            <a:r>
              <a:rPr kumimoji="0" lang="ru-RU" sz="20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главных функций (осуществление почтовых сообщений)</a:t>
            </a: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>
            <a:stCxn id="5" idx="0"/>
          </p:cNvCxnSpPr>
          <p:nvPr/>
        </p:nvCxnSpPr>
        <p:spPr>
          <a:xfrm flipV="1">
            <a:off x="3214208" y="3266874"/>
            <a:ext cx="0" cy="325394"/>
          </a:xfrm>
          <a:prstGeom prst="line">
            <a:avLst/>
          </a:prstGeom>
          <a:solidFill>
            <a:sysClr val="window" lastClr="FFFFFF"/>
          </a:solidFill>
          <a:ln w="19050" cap="flat" cmpd="sng" algn="ctr">
            <a:solidFill>
              <a:schemeClr val="accent1"/>
            </a:solidFill>
            <a:prstDash val="solid"/>
          </a:ln>
          <a:effectLst/>
        </p:spPr>
      </p:cxnSp>
      <p:cxnSp>
        <p:nvCxnSpPr>
          <p:cNvPr id="8" name="Прямая соединительная линия 7"/>
          <p:cNvCxnSpPr>
            <a:stCxn id="6" idx="0"/>
          </p:cNvCxnSpPr>
          <p:nvPr/>
        </p:nvCxnSpPr>
        <p:spPr>
          <a:xfrm flipV="1">
            <a:off x="8974848" y="3247241"/>
            <a:ext cx="0" cy="311784"/>
          </a:xfrm>
          <a:prstGeom prst="line">
            <a:avLst/>
          </a:prstGeom>
          <a:solidFill>
            <a:sysClr val="window" lastClr="FFFFFF"/>
          </a:solidFill>
          <a:ln w="19050" cap="flat" cmpd="sng" algn="ctr">
            <a:solidFill>
              <a:schemeClr val="accent1"/>
            </a:solidFill>
            <a:prstDash val="solid"/>
          </a:ln>
          <a:effectLst/>
        </p:spPr>
      </p:cxnSp>
      <p:cxnSp>
        <p:nvCxnSpPr>
          <p:cNvPr id="9" name="Прямая соединительная линия 8"/>
          <p:cNvCxnSpPr>
            <a:stCxn id="4" idx="2"/>
          </p:cNvCxnSpPr>
          <p:nvPr/>
        </p:nvCxnSpPr>
        <p:spPr>
          <a:xfrm>
            <a:off x="6096000" y="2780888"/>
            <a:ext cx="19050" cy="466351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215680" y="3257054"/>
            <a:ext cx="576064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5312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Calibri" panose="020F0502020204030204"/>
              </a:rPr>
              <a:t>Классификация функций государства </a:t>
            </a:r>
            <a:br>
              <a:rPr lang="ru-RU" b="1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ru-RU" b="1" dirty="0">
                <a:solidFill>
                  <a:prstClr val="black"/>
                </a:solidFill>
                <a:latin typeface="Calibri" panose="020F0502020204030204"/>
              </a:rPr>
              <a:t>(по степени </a:t>
            </a:r>
            <a:r>
              <a:rPr lang="ru-RU" b="1" dirty="0" smtClean="0">
                <a:solidFill>
                  <a:prstClr val="black"/>
                </a:solidFill>
                <a:latin typeface="Calibri" panose="020F0502020204030204"/>
              </a:rPr>
              <a:t>выражения и удовлетворения социальных интересов)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15680" y="1961405"/>
            <a:ext cx="5760640" cy="819483"/>
          </a:xfrm>
          <a:prstGeom prst="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1905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Функции государства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370385" y="3592268"/>
            <a:ext cx="3687645" cy="313814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9050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Узкогрупповые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–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основные направления деятельности</a:t>
            </a:r>
            <a:r>
              <a:rPr kumimoji="0" lang="ru-RU" sz="20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государства, выражающие интересы отдельных социальных групп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(приватизационная)</a:t>
            </a: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31025" y="3559025"/>
            <a:ext cx="3687645" cy="316058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9050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Общесоциальные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– основные направления деятельности государства, обеспечивающие удовлетворение интересов всего общества </a:t>
            </a:r>
            <a:r>
              <a:rPr kumimoji="0" lang="ru-RU" sz="20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(здравоохранения, экологическая)</a:t>
            </a: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>
            <a:stCxn id="5" idx="0"/>
          </p:cNvCxnSpPr>
          <p:nvPr/>
        </p:nvCxnSpPr>
        <p:spPr>
          <a:xfrm flipV="1">
            <a:off x="3214208" y="3266874"/>
            <a:ext cx="0" cy="325394"/>
          </a:xfrm>
          <a:prstGeom prst="line">
            <a:avLst/>
          </a:prstGeom>
          <a:solidFill>
            <a:sysClr val="window" lastClr="FFFFFF"/>
          </a:solidFill>
          <a:ln w="19050" cap="flat" cmpd="sng" algn="ctr">
            <a:solidFill>
              <a:schemeClr val="accent1"/>
            </a:solidFill>
            <a:prstDash val="solid"/>
          </a:ln>
          <a:effectLst/>
        </p:spPr>
      </p:cxnSp>
      <p:cxnSp>
        <p:nvCxnSpPr>
          <p:cNvPr id="8" name="Прямая соединительная линия 7"/>
          <p:cNvCxnSpPr>
            <a:stCxn id="6" idx="0"/>
          </p:cNvCxnSpPr>
          <p:nvPr/>
        </p:nvCxnSpPr>
        <p:spPr>
          <a:xfrm flipV="1">
            <a:off x="8974848" y="3247241"/>
            <a:ext cx="0" cy="311784"/>
          </a:xfrm>
          <a:prstGeom prst="line">
            <a:avLst/>
          </a:prstGeom>
          <a:solidFill>
            <a:sysClr val="window" lastClr="FFFFFF"/>
          </a:solidFill>
          <a:ln w="19050" cap="flat" cmpd="sng" algn="ctr">
            <a:solidFill>
              <a:schemeClr val="accent1"/>
            </a:solidFill>
            <a:prstDash val="solid"/>
          </a:ln>
          <a:effectLst/>
        </p:spPr>
      </p:cxnSp>
      <p:cxnSp>
        <p:nvCxnSpPr>
          <p:cNvPr id="9" name="Прямая соединительная линия 8"/>
          <p:cNvCxnSpPr>
            <a:stCxn id="4" idx="2"/>
          </p:cNvCxnSpPr>
          <p:nvPr/>
        </p:nvCxnSpPr>
        <p:spPr>
          <a:xfrm>
            <a:off x="6096000" y="2780888"/>
            <a:ext cx="19050" cy="466351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215680" y="3257054"/>
            <a:ext cx="576064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1430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Calibri" panose="020F0502020204030204"/>
              </a:rPr>
              <a:t>Классификация функций государства </a:t>
            </a:r>
            <a:br>
              <a:rPr lang="ru-RU" b="1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ru-RU" b="1" dirty="0">
                <a:solidFill>
                  <a:prstClr val="black"/>
                </a:solidFill>
                <a:latin typeface="Calibri" panose="020F0502020204030204"/>
              </a:rPr>
              <a:t>(по </a:t>
            </a:r>
            <a:r>
              <a:rPr lang="ru-RU" b="1" dirty="0" smtClean="0">
                <a:solidFill>
                  <a:prstClr val="black"/>
                </a:solidFill>
                <a:latin typeface="Calibri" panose="020F0502020204030204"/>
              </a:rPr>
              <a:t>характеру воздействия на общество)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15680" y="1961405"/>
            <a:ext cx="5760640" cy="819483"/>
          </a:xfrm>
          <a:prstGeom prst="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1905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Функции государства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370385" y="3592268"/>
            <a:ext cx="3687645" cy="313814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9050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Регулятивные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–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основные направления деятельности</a:t>
            </a:r>
            <a:r>
              <a:rPr kumimoji="0" lang="ru-RU" sz="20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государства, имеющие своей целью упорядочение и развитие общества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kern="0" baseline="0" dirty="0" smtClean="0">
                <a:solidFill>
                  <a:prstClr val="black"/>
                </a:solidFill>
                <a:cs typeface="Times New Roman" pitchFamily="18" charset="0"/>
              </a:rPr>
              <a:t>(налогообложение, образовательная)</a:t>
            </a: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31025" y="3559025"/>
            <a:ext cx="3687645" cy="316058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9050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Охранительные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– основные направления деятельности государства, имеющие своей целью охрану отношений от негативных воздействий </a:t>
            </a:r>
            <a:r>
              <a:rPr kumimoji="0" lang="ru-RU" sz="20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(охрана границ, обеспечение правопорядка)</a:t>
            </a: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>
            <a:stCxn id="5" idx="0"/>
          </p:cNvCxnSpPr>
          <p:nvPr/>
        </p:nvCxnSpPr>
        <p:spPr>
          <a:xfrm flipV="1">
            <a:off x="3214208" y="3266874"/>
            <a:ext cx="0" cy="325394"/>
          </a:xfrm>
          <a:prstGeom prst="line">
            <a:avLst/>
          </a:prstGeom>
          <a:solidFill>
            <a:sysClr val="window" lastClr="FFFFFF"/>
          </a:solidFill>
          <a:ln w="19050" cap="flat" cmpd="sng" algn="ctr">
            <a:solidFill>
              <a:schemeClr val="accent1"/>
            </a:solidFill>
            <a:prstDash val="solid"/>
          </a:ln>
          <a:effectLst/>
        </p:spPr>
      </p:cxnSp>
      <p:cxnSp>
        <p:nvCxnSpPr>
          <p:cNvPr id="8" name="Прямая соединительная линия 7"/>
          <p:cNvCxnSpPr>
            <a:stCxn id="6" idx="0"/>
          </p:cNvCxnSpPr>
          <p:nvPr/>
        </p:nvCxnSpPr>
        <p:spPr>
          <a:xfrm flipV="1">
            <a:off x="8974848" y="3247241"/>
            <a:ext cx="0" cy="311784"/>
          </a:xfrm>
          <a:prstGeom prst="line">
            <a:avLst/>
          </a:prstGeom>
          <a:solidFill>
            <a:sysClr val="window" lastClr="FFFFFF"/>
          </a:solidFill>
          <a:ln w="19050" cap="flat" cmpd="sng" algn="ctr">
            <a:solidFill>
              <a:schemeClr val="accent1"/>
            </a:solidFill>
            <a:prstDash val="solid"/>
          </a:ln>
          <a:effectLst/>
        </p:spPr>
      </p:cxnSp>
      <p:cxnSp>
        <p:nvCxnSpPr>
          <p:cNvPr id="9" name="Прямая соединительная линия 8"/>
          <p:cNvCxnSpPr>
            <a:stCxn id="4" idx="2"/>
          </p:cNvCxnSpPr>
          <p:nvPr/>
        </p:nvCxnSpPr>
        <p:spPr>
          <a:xfrm>
            <a:off x="6096000" y="2780888"/>
            <a:ext cx="19050" cy="466351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215680" y="3257054"/>
            <a:ext cx="576064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343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00100" y="1553895"/>
            <a:ext cx="10991850" cy="378565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anchor="ctr">
            <a:spAutoFit/>
          </a:bodyPr>
          <a:lstStyle/>
          <a:p>
            <a:pPr algn="just" defTabSz="942975">
              <a:tabLst>
                <a:tab pos="628650" algn="l"/>
                <a:tab pos="1695450" algn="l"/>
              </a:tabLst>
            </a:pPr>
            <a:r>
              <a:rPr lang="ru-RU" sz="4800" b="1" dirty="0" smtClean="0"/>
              <a:t>1. Понятие и объективный характер функций государства.</a:t>
            </a:r>
          </a:p>
          <a:p>
            <a:pPr algn="just" defTabSz="942975">
              <a:tabLst>
                <a:tab pos="628650" algn="l"/>
                <a:tab pos="1695450" algn="l"/>
              </a:tabLst>
            </a:pPr>
            <a:r>
              <a:rPr lang="ru-RU" sz="4800" b="1" dirty="0" smtClean="0"/>
              <a:t>2. Классификация функций государства. </a:t>
            </a:r>
          </a:p>
          <a:p>
            <a:pPr algn="just"/>
            <a:r>
              <a:rPr lang="ru-RU" sz="4800" b="1" dirty="0" smtClean="0"/>
              <a:t>3. Формы и методы осуществления функций государства.</a:t>
            </a:r>
            <a:endParaRPr lang="ru-RU" sz="48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901548" y="6356350"/>
            <a:ext cx="771896" cy="365125"/>
          </a:xfrm>
        </p:spPr>
        <p:txBody>
          <a:bodyPr/>
          <a:lstStyle/>
          <a:p>
            <a:pPr algn="ctr"/>
            <a:fld id="{8333C314-D4B7-4809-9A30-65D5A8184C86}" type="slidenum">
              <a:rPr lang="ru-RU" smtClean="0"/>
              <a:pPr algn="ctr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79664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prstClr val="black"/>
                </a:solidFill>
                <a:latin typeface="Calibri" panose="020F0502020204030204"/>
              </a:rPr>
              <a:t>Классификация функций государства </a:t>
            </a:r>
            <a:br>
              <a:rPr lang="ru-RU" b="1" dirty="0" smtClean="0">
                <a:solidFill>
                  <a:prstClr val="black"/>
                </a:solidFill>
                <a:latin typeface="Calibri" panose="020F0502020204030204"/>
              </a:rPr>
            </a:br>
            <a:r>
              <a:rPr lang="ru-RU" b="1" dirty="0" smtClean="0">
                <a:solidFill>
                  <a:prstClr val="black"/>
                </a:solidFill>
                <a:latin typeface="Calibri" panose="020F0502020204030204"/>
              </a:rPr>
              <a:t>(по принципу разделения властей)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15680" y="1961405"/>
            <a:ext cx="5760640" cy="819483"/>
          </a:xfrm>
          <a:prstGeom prst="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1905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Функции государства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28600" y="3559025"/>
            <a:ext cx="3687645" cy="313814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9050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Законодательная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313854" y="3536581"/>
            <a:ext cx="3687645" cy="316058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9050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Судебная</a:t>
            </a:r>
          </a:p>
        </p:txBody>
      </p:sp>
      <p:cxnSp>
        <p:nvCxnSpPr>
          <p:cNvPr id="8" name="Прямая соединительная линия 7"/>
          <p:cNvCxnSpPr>
            <a:stCxn id="6" idx="0"/>
          </p:cNvCxnSpPr>
          <p:nvPr/>
        </p:nvCxnSpPr>
        <p:spPr>
          <a:xfrm flipV="1">
            <a:off x="2072423" y="3233631"/>
            <a:ext cx="0" cy="325394"/>
          </a:xfrm>
          <a:prstGeom prst="line">
            <a:avLst/>
          </a:prstGeom>
          <a:solidFill>
            <a:sysClr val="window" lastClr="FFFFFF"/>
          </a:solidFill>
          <a:ln w="19050" cap="flat" cmpd="sng" algn="ctr">
            <a:solidFill>
              <a:schemeClr val="accent1"/>
            </a:solidFill>
            <a:prstDash val="solid"/>
          </a:ln>
          <a:effectLst/>
        </p:spPr>
      </p:cxnSp>
      <p:cxnSp>
        <p:nvCxnSpPr>
          <p:cNvPr id="9" name="Прямая соединительная линия 8"/>
          <p:cNvCxnSpPr>
            <a:stCxn id="7" idx="0"/>
          </p:cNvCxnSpPr>
          <p:nvPr/>
        </p:nvCxnSpPr>
        <p:spPr>
          <a:xfrm flipV="1">
            <a:off x="10157677" y="3224797"/>
            <a:ext cx="0" cy="311784"/>
          </a:xfrm>
          <a:prstGeom prst="line">
            <a:avLst/>
          </a:prstGeom>
          <a:solidFill>
            <a:sysClr val="window" lastClr="FFFFFF"/>
          </a:solidFill>
          <a:ln w="19050" cap="flat" cmpd="sng" algn="ctr">
            <a:solidFill>
              <a:schemeClr val="accent1"/>
            </a:solidFill>
            <a:prstDash val="solid"/>
          </a:ln>
          <a:effectLst/>
        </p:spPr>
      </p:cxnSp>
      <p:cxnSp>
        <p:nvCxnSpPr>
          <p:cNvPr id="10" name="Прямая соединительная линия 9"/>
          <p:cNvCxnSpPr>
            <a:stCxn id="5" idx="2"/>
            <a:endCxn id="14" idx="0"/>
          </p:cNvCxnSpPr>
          <p:nvPr/>
        </p:nvCxnSpPr>
        <p:spPr>
          <a:xfrm>
            <a:off x="6096000" y="2780888"/>
            <a:ext cx="19050" cy="778137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2072423" y="3224797"/>
            <a:ext cx="8085254" cy="8834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4271227" y="3559025"/>
            <a:ext cx="3687645" cy="313814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 w="19050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Исполнительная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81000" y="0"/>
            <a:ext cx="11982450" cy="6858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0" y="0"/>
            <a:ext cx="11811000" cy="6858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8035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latin typeface="+mn-lt"/>
              </a:rPr>
              <a:t>Контрольный вопрос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lvl="0" algn="just"/>
            <a:r>
              <a:rPr lang="ru-RU" sz="36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Внутренние функции государства – это:</a:t>
            </a:r>
          </a:p>
          <a:p>
            <a:pPr algn="just"/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а) обеспечение конституционных прав и свобод гражданина;</a:t>
            </a:r>
          </a:p>
          <a:p>
            <a:pPr algn="just"/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б) защита границ;</a:t>
            </a:r>
          </a:p>
          <a:p>
            <a:pPr algn="just"/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в) правотворчество и </a:t>
            </a:r>
            <a:r>
              <a:rPr lang="ru-RU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правоприменение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;</a:t>
            </a:r>
          </a:p>
          <a:p>
            <a:pPr algn="just"/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г) правильного ответа нет.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0070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04850" y="1393825"/>
            <a:ext cx="10706100" cy="3406775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ru-RU" sz="4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3. Формы и методы осуществления функций государства</a:t>
            </a:r>
            <a:r>
              <a:rPr lang="ru-RU" sz="4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.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0466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Calibri" panose="020F0502020204030204"/>
              </a:rPr>
              <a:t>Формы </a:t>
            </a:r>
            <a:r>
              <a:rPr lang="ru-RU" b="1" dirty="0" smtClean="0">
                <a:solidFill>
                  <a:prstClr val="black"/>
                </a:solidFill>
                <a:latin typeface="Calibri" panose="020F0502020204030204"/>
              </a:rPr>
              <a:t>осуществления </a:t>
            </a:r>
            <a:r>
              <a:rPr lang="ru-RU" b="1" dirty="0">
                <a:solidFill>
                  <a:prstClr val="black"/>
                </a:solidFill>
                <a:latin typeface="Calibri" panose="020F0502020204030204"/>
              </a:rPr>
              <a:t>функций </a:t>
            </a:r>
            <a:r>
              <a:rPr lang="ru-RU" b="1" dirty="0" smtClean="0">
                <a:solidFill>
                  <a:prstClr val="black"/>
                </a:solidFill>
                <a:latin typeface="Calibri" panose="020F0502020204030204"/>
              </a:rPr>
              <a:t>государства (понятие)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sz="4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Форма </a:t>
            </a:r>
            <a:r>
              <a:rPr lang="ru-RU" sz="44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осуществления функций</a:t>
            </a:r>
            <a:r>
              <a:rPr lang="ru-RU" sz="4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44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государства </a:t>
            </a:r>
            <a:r>
              <a:rPr lang="ru-RU" sz="4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– это </a:t>
            </a:r>
            <a:r>
              <a:rPr lang="ru-RU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4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однородная </a:t>
            </a:r>
            <a:r>
              <a:rPr lang="ru-RU" sz="44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по своим внешним признакам деятельность органов государства, посредством которой реализуются его </a:t>
            </a:r>
            <a:r>
              <a:rPr lang="ru-RU" sz="4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функции.</a:t>
            </a:r>
            <a:endParaRPr lang="ru-RU" sz="4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2771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ru-RU" b="1" dirty="0">
                <a:latin typeface="+mn-lt"/>
                <a:cs typeface="Times New Roman" pitchFamily="18" charset="0"/>
              </a:rPr>
              <a:t>Формы осуществления функций государства</a:t>
            </a:r>
            <a:endParaRPr lang="ru-RU" b="1" dirty="0">
              <a:latin typeface="+mn-lt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38200" y="1825624"/>
            <a:ext cx="10801350" cy="545147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2634" y="2177480"/>
            <a:ext cx="5724636" cy="72008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cs typeface="Times New Roman" pitchFamily="18" charset="0"/>
              </a:rPr>
              <a:t>Формы осуществления функций государства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476550" y="3761656"/>
            <a:ext cx="2808312" cy="64807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cs typeface="Times New Roman" pitchFamily="18" charset="0"/>
              </a:rPr>
              <a:t>Правовые формы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797030" y="3761656"/>
            <a:ext cx="2808312" cy="64807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cs typeface="Times New Roman" pitchFamily="18" charset="0"/>
              </a:rPr>
              <a:t>Организационные формы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84542" y="4625752"/>
            <a:ext cx="2400320" cy="64807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cs typeface="Times New Roman" pitchFamily="18" charset="0"/>
              </a:rPr>
              <a:t>Правотворческая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84542" y="5412668"/>
            <a:ext cx="2400320" cy="64807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cs typeface="Times New Roman" pitchFamily="18" charset="0"/>
              </a:rPr>
              <a:t>Правоисполнительная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84542" y="6209928"/>
            <a:ext cx="2400320" cy="64807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cs typeface="Times New Roman" pitchFamily="18" charset="0"/>
              </a:rPr>
              <a:t>Правоохранительная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797030" y="4625164"/>
            <a:ext cx="2400320" cy="64807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cs typeface="Times New Roman" pitchFamily="18" charset="0"/>
              </a:rPr>
              <a:t>Организационно-регламентирующая 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797030" y="5412080"/>
            <a:ext cx="2400320" cy="64807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cs typeface="Times New Roman" pitchFamily="18" charset="0"/>
              </a:rPr>
              <a:t>Организационно-хозяйственная 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797030" y="6209340"/>
            <a:ext cx="2400320" cy="64807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cs typeface="Times New Roman" pitchFamily="18" charset="0"/>
              </a:rPr>
              <a:t>Организационно-идеологическая </a:t>
            </a:r>
            <a:r>
              <a:rPr lang="ru-RU" sz="1600" dirty="0">
                <a:cs typeface="Times New Roman" pitchFamily="18" charset="0"/>
              </a:rPr>
              <a:t>форма 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3880706" y="3329608"/>
            <a:ext cx="4320480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5" name="Прямая соединительная линия 14"/>
          <p:cNvCxnSpPr>
            <a:stCxn id="5" idx="2"/>
          </p:cNvCxnSpPr>
          <p:nvPr/>
        </p:nvCxnSpPr>
        <p:spPr>
          <a:xfrm>
            <a:off x="6094952" y="2897560"/>
            <a:ext cx="0" cy="432048"/>
          </a:xfrm>
          <a:prstGeom prst="lin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6" name="Прямая соединительная линия 15"/>
          <p:cNvCxnSpPr>
            <a:stCxn id="6" idx="0"/>
          </p:cNvCxnSpPr>
          <p:nvPr/>
        </p:nvCxnSpPr>
        <p:spPr>
          <a:xfrm flipV="1">
            <a:off x="3880706" y="3329608"/>
            <a:ext cx="0" cy="432048"/>
          </a:xfrm>
          <a:prstGeom prst="lin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7" name="Прямая соединительная линия 16"/>
          <p:cNvCxnSpPr>
            <a:stCxn id="7" idx="0"/>
          </p:cNvCxnSpPr>
          <p:nvPr/>
        </p:nvCxnSpPr>
        <p:spPr>
          <a:xfrm flipV="1">
            <a:off x="8201186" y="3329608"/>
            <a:ext cx="0" cy="432048"/>
          </a:xfrm>
          <a:prstGeom prst="lin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620566" y="4409728"/>
            <a:ext cx="0" cy="2123648"/>
          </a:xfrm>
          <a:prstGeom prst="lin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9461326" y="4409728"/>
            <a:ext cx="0" cy="2124236"/>
          </a:xfrm>
          <a:prstGeom prst="lin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20" name="Прямая соединительная линия 19"/>
          <p:cNvCxnSpPr>
            <a:stCxn id="8" idx="1"/>
          </p:cNvCxnSpPr>
          <p:nvPr/>
        </p:nvCxnSpPr>
        <p:spPr>
          <a:xfrm flipH="1">
            <a:off x="2620566" y="4949788"/>
            <a:ext cx="263976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21" name="Прямая соединительная линия 20"/>
          <p:cNvCxnSpPr>
            <a:stCxn id="9" idx="1"/>
          </p:cNvCxnSpPr>
          <p:nvPr/>
        </p:nvCxnSpPr>
        <p:spPr>
          <a:xfrm flipH="1" flipV="1">
            <a:off x="2620566" y="5736116"/>
            <a:ext cx="263976" cy="588"/>
          </a:xfrm>
          <a:prstGeom prst="lin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22" name="Прямая соединительная линия 21"/>
          <p:cNvCxnSpPr>
            <a:stCxn id="10" idx="1"/>
          </p:cNvCxnSpPr>
          <p:nvPr/>
        </p:nvCxnSpPr>
        <p:spPr>
          <a:xfrm flipH="1">
            <a:off x="2620566" y="6533964"/>
            <a:ext cx="263976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23" name="Прямая соединительная линия 22"/>
          <p:cNvCxnSpPr>
            <a:stCxn id="11" idx="3"/>
          </p:cNvCxnSpPr>
          <p:nvPr/>
        </p:nvCxnSpPr>
        <p:spPr>
          <a:xfrm>
            <a:off x="9197350" y="4949200"/>
            <a:ext cx="263976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24" name="Прямая соединительная линия 23"/>
          <p:cNvCxnSpPr>
            <a:stCxn id="12" idx="3"/>
          </p:cNvCxnSpPr>
          <p:nvPr/>
        </p:nvCxnSpPr>
        <p:spPr>
          <a:xfrm>
            <a:off x="9197350" y="5736116"/>
            <a:ext cx="263976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25" name="Прямая соединительная линия 24"/>
          <p:cNvCxnSpPr>
            <a:stCxn id="13" idx="3"/>
          </p:cNvCxnSpPr>
          <p:nvPr/>
        </p:nvCxnSpPr>
        <p:spPr>
          <a:xfrm>
            <a:off x="9197350" y="6533376"/>
            <a:ext cx="263976" cy="588"/>
          </a:xfrm>
          <a:prstGeom prst="lin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0894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latin typeface="+mn-lt"/>
              </a:rPr>
              <a:t>Правовые формы реализации функций государства (понятие)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50000"/>
            </a:schemeClr>
          </a:solidFill>
        </p:spPr>
        <p:txBody>
          <a:bodyPr/>
          <a:lstStyle/>
          <a:p>
            <a:pPr algn="just"/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Правовые формы осуществления функций государства – такие способы внешнего проявления функций государства, которые прямо опосредуются правом. </a:t>
            </a:r>
            <a:endParaRPr lang="ru-RU" b="1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Правовые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 характеризуют связь государства с правом как одним из основных средств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властвования.</a:t>
            </a:r>
          </a:p>
          <a:p>
            <a:pPr algn="just"/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Через право государство проводит в жизнь свои функции, решает свои экономические, политические, идеологические задачи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algn="just"/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 одних случаях государство издает юридические нормы, в других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– организует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их исполнение, в третьих – обеспечивает, охраняет их.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0281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ru-RU" b="1" dirty="0">
                <a:latin typeface="+mn-lt"/>
              </a:rPr>
              <a:t>Правовые формы реализации функций государства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20278" y="2102938"/>
            <a:ext cx="5764696" cy="64807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cs typeface="Times New Roman" pitchFamily="18" charset="0"/>
              </a:rPr>
              <a:t>Правовые формы</a:t>
            </a:r>
            <a:endParaRPr lang="ru-RU" sz="3600" dirty="0"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0500" y="3407658"/>
            <a:ext cx="3676650" cy="341703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cs typeface="Times New Roman" pitchFamily="18" charset="0"/>
              </a:rPr>
              <a:t>Правотворческая – </a:t>
            </a:r>
            <a:r>
              <a:rPr lang="ru-RU" sz="1600" dirty="0" smtClean="0"/>
              <a:t>деятельность </a:t>
            </a:r>
            <a:r>
              <a:rPr lang="ru-RU" sz="1600" dirty="0"/>
              <a:t>по нормативно-правовому закреплению функций государства, в которых находит свое закрепление содержание той или иной функции государства (</a:t>
            </a:r>
            <a:r>
              <a:rPr lang="ru-RU" sz="1400" dirty="0"/>
              <a:t>определяются</a:t>
            </a:r>
            <a:r>
              <a:rPr lang="ru-RU" sz="1600" dirty="0"/>
              <a:t> цели и задачи государства в соответствующей сфере; методы их решения; устанавливается система органов государственной власти, которые будут решать эти задачи, определяются их компетенция и полномочия; определяются процессуальные формы и процедуры их деятельности)</a:t>
            </a:r>
            <a:endParaRPr lang="ru-RU" sz="1600" dirty="0"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69972" y="3407658"/>
            <a:ext cx="3652056" cy="341703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cs typeface="Times New Roman" pitchFamily="18" charset="0"/>
              </a:rPr>
              <a:t>Правоисполнительная</a:t>
            </a:r>
            <a:r>
              <a:rPr lang="ru-RU" dirty="0" smtClean="0">
                <a:cs typeface="Times New Roman" pitchFamily="18" charset="0"/>
              </a:rPr>
              <a:t> – </a:t>
            </a:r>
            <a:r>
              <a:rPr lang="ru-RU" dirty="0" smtClean="0"/>
              <a:t>выражается </a:t>
            </a:r>
            <a:r>
              <a:rPr lang="ru-RU" dirty="0"/>
              <a:t>в деятельности органов исполнительной власти, направленной на организацию исполнения нормативно-правовых предписаний, повседневное </a:t>
            </a:r>
            <a:r>
              <a:rPr lang="ru-RU" dirty="0" err="1"/>
              <a:t>практическо</a:t>
            </a:r>
            <a:r>
              <a:rPr lang="ru-RU" dirty="0"/>
              <a:t>-организаторское, управленческое воздействие на жизнь общества</a:t>
            </a:r>
            <a:r>
              <a:rPr lang="ru-RU" dirty="0" smtClean="0">
                <a:cs typeface="Times New Roman" pitchFamily="18" charset="0"/>
              </a:rPr>
              <a:t>  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343900" y="3407658"/>
            <a:ext cx="3695700" cy="341703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cs typeface="Times New Roman" pitchFamily="18" charset="0"/>
              </a:rPr>
              <a:t>Правоохранительная - </a:t>
            </a:r>
            <a:r>
              <a:rPr lang="ru-RU" sz="1600" dirty="0"/>
              <a:t>властная оперативная и правоприменительная деятельность охране правопорядка, прав и свобод граждан, которая выражается главным образом в контроле и надзоре за соблюдением и исполнением норм, а также в применении принудительных мер к их нарушителям. Посредством правоохранительной деятельности обеспечивается надлежащее осуществление функций государства</a:t>
            </a:r>
            <a:endParaRPr lang="ru-RU" sz="1600" dirty="0"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2028825" y="3086100"/>
            <a:ext cx="8162925" cy="9888"/>
          </a:xfrm>
          <a:prstGeom prst="lin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9" name="Прямая соединительная линия 8"/>
          <p:cNvCxnSpPr>
            <a:endCxn id="5" idx="0"/>
          </p:cNvCxnSpPr>
          <p:nvPr/>
        </p:nvCxnSpPr>
        <p:spPr>
          <a:xfrm>
            <a:off x="2019300" y="3086100"/>
            <a:ext cx="9525" cy="321558"/>
          </a:xfrm>
          <a:prstGeom prst="lin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0" name="Прямая соединительная линия 9"/>
          <p:cNvCxnSpPr>
            <a:stCxn id="4" idx="2"/>
            <a:endCxn id="6" idx="0"/>
          </p:cNvCxnSpPr>
          <p:nvPr/>
        </p:nvCxnSpPr>
        <p:spPr>
          <a:xfrm flipH="1">
            <a:off x="6096000" y="2751010"/>
            <a:ext cx="6626" cy="656648"/>
          </a:xfrm>
          <a:prstGeom prst="lin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1" name="Прямая соединительная линия 10"/>
          <p:cNvCxnSpPr>
            <a:stCxn id="7" idx="0"/>
          </p:cNvCxnSpPr>
          <p:nvPr/>
        </p:nvCxnSpPr>
        <p:spPr>
          <a:xfrm flipV="1">
            <a:off x="10191750" y="3105875"/>
            <a:ext cx="0" cy="301783"/>
          </a:xfrm>
          <a:prstGeom prst="lin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4091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latin typeface="+mn-lt"/>
              </a:rPr>
              <a:t>Организационные формы реализации функций государства (понятие)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sz="36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Организационные (внеправовые) формы – способы осуществления функций государства, которые прямо правом не опосредуются и представляют однородную по своим внешним признакам организационно-подготовительную деятельность государства, не связанную с совершением юридически значимых действий, влекущих за собой правовые </a:t>
            </a:r>
            <a:r>
              <a:rPr lang="ru-RU" sz="36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последствия.</a:t>
            </a:r>
            <a:endParaRPr lang="ru-RU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9475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6775" y="0"/>
            <a:ext cx="10515600" cy="1325563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ru-RU" b="1" dirty="0">
                <a:latin typeface="+mn-lt"/>
              </a:rPr>
              <a:t>Организационные формы осуществления функций государства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90500" y="1524000"/>
            <a:ext cx="12134850" cy="5334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02844" y="1709415"/>
            <a:ext cx="4610100" cy="64807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Организационные формы осуществления функций государства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250" y="3007607"/>
            <a:ext cx="3676650" cy="341703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ru-RU" sz="2400" dirty="0" smtClean="0"/>
              <a:t>Организационно-регламентирующая </a:t>
            </a:r>
            <a:r>
              <a:rPr lang="ru-RU" sz="2400" dirty="0"/>
              <a:t>форма</a:t>
            </a:r>
            <a:r>
              <a:rPr lang="ru-RU" sz="2800" dirty="0"/>
              <a:t> </a:t>
            </a:r>
            <a:r>
              <a:rPr lang="ru-RU" dirty="0"/>
              <a:t>– </a:t>
            </a:r>
            <a:r>
              <a:rPr lang="ru-RU" sz="2000" dirty="0"/>
              <a:t>деятельность, направленная на обеспечение функционирования органов государства: организация различных мероприятий, проведение оперативных совещаний, подготовка документов, подбор и расстановка кадров</a:t>
            </a:r>
            <a:endParaRPr lang="ru-RU" sz="2000" dirty="0"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74722" y="3007607"/>
            <a:ext cx="3652056" cy="341703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Организационно-хозяйственная </a:t>
            </a:r>
            <a:r>
              <a:rPr lang="ru-RU" sz="2400" dirty="0"/>
              <a:t>форма </a:t>
            </a:r>
            <a:r>
              <a:rPr lang="ru-RU" dirty="0"/>
              <a:t>– деятельность хозяйственного характера, направленная на материальное обеспечение выполнения государственных функций (экономическое обоснование, бухгалтерский учет, статистика, организация снабжения и сбыта и т.д.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48650" y="3007607"/>
            <a:ext cx="3695700" cy="341703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Организационно-идеологическая </a:t>
            </a:r>
            <a:r>
              <a:rPr lang="ru-RU" sz="2400" dirty="0"/>
              <a:t>форма </a:t>
            </a:r>
            <a:r>
              <a:rPr lang="ru-RU" dirty="0"/>
              <a:t>– деятельность, направленная на идеологическое обеспечение выполнения функций государства: разъяснение законов и иных нормативных актов, формирование общественного мнения, информирование населения о ходе выполнения государственных функций.</a:t>
            </a:r>
            <a:endParaRPr lang="ru-RU" sz="1600" dirty="0"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1933575" y="2686049"/>
            <a:ext cx="8162925" cy="9888"/>
          </a:xfrm>
          <a:prstGeom prst="lin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9" name="Прямая соединительная линия 8"/>
          <p:cNvCxnSpPr>
            <a:endCxn id="5" idx="0"/>
          </p:cNvCxnSpPr>
          <p:nvPr/>
        </p:nvCxnSpPr>
        <p:spPr>
          <a:xfrm>
            <a:off x="1933575" y="2695937"/>
            <a:ext cx="0" cy="311670"/>
          </a:xfrm>
          <a:prstGeom prst="lin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0" name="Прямая соединительная линия 9"/>
          <p:cNvCxnSpPr>
            <a:stCxn id="4" idx="2"/>
            <a:endCxn id="6" idx="0"/>
          </p:cNvCxnSpPr>
          <p:nvPr/>
        </p:nvCxnSpPr>
        <p:spPr>
          <a:xfrm flipH="1">
            <a:off x="6000750" y="2357487"/>
            <a:ext cx="7144" cy="650120"/>
          </a:xfrm>
          <a:prstGeom prst="lin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1" name="Прямая соединительная линия 10"/>
          <p:cNvCxnSpPr>
            <a:stCxn id="7" idx="0"/>
          </p:cNvCxnSpPr>
          <p:nvPr/>
        </p:nvCxnSpPr>
        <p:spPr>
          <a:xfrm flipV="1">
            <a:off x="10096500" y="2682547"/>
            <a:ext cx="0" cy="325060"/>
          </a:xfrm>
          <a:prstGeom prst="lin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373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latin typeface="+mn-lt"/>
              </a:rPr>
              <a:t>Методы осуществления функций государства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25563"/>
            <a:ext cx="12192000" cy="6519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13562" y="1670136"/>
            <a:ext cx="4476750" cy="146715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Методы осуществления функций государства</a:t>
            </a:r>
            <a:endParaRPr lang="ru-RU" sz="2800" dirty="0"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6912" y="4297683"/>
            <a:ext cx="3676650" cy="165293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ru-RU" sz="2400" dirty="0" smtClean="0"/>
              <a:t>Убеждение</a:t>
            </a:r>
            <a:endParaRPr lang="ru-RU" sz="2000" dirty="0"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16384" y="4297683"/>
            <a:ext cx="3652056" cy="165293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Принуждение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90312" y="4297683"/>
            <a:ext cx="3695700" cy="165293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Компромисс</a:t>
            </a:r>
            <a:endParaRPr lang="ru-RU" sz="1600" dirty="0"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975237" y="4302846"/>
            <a:ext cx="1" cy="12347"/>
          </a:xfrm>
          <a:prstGeom prst="line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9" name="Прямая соединительная линия 8"/>
          <p:cNvCxnSpPr>
            <a:endCxn id="5" idx="0"/>
          </p:cNvCxnSpPr>
          <p:nvPr/>
        </p:nvCxnSpPr>
        <p:spPr>
          <a:xfrm flipV="1">
            <a:off x="1975237" y="4297683"/>
            <a:ext cx="0" cy="17510"/>
          </a:xfrm>
          <a:prstGeom prst="line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0" name="Прямая соединительная линия 9"/>
          <p:cNvCxnSpPr>
            <a:stCxn id="4" idx="2"/>
            <a:endCxn id="6" idx="0"/>
          </p:cNvCxnSpPr>
          <p:nvPr/>
        </p:nvCxnSpPr>
        <p:spPr>
          <a:xfrm flipH="1">
            <a:off x="6042412" y="3137292"/>
            <a:ext cx="9525" cy="1160391"/>
          </a:xfrm>
          <a:prstGeom prst="line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1" name="Прямая соединительная линия 10"/>
          <p:cNvCxnSpPr>
            <a:stCxn id="7" idx="0"/>
          </p:cNvCxnSpPr>
          <p:nvPr/>
        </p:nvCxnSpPr>
        <p:spPr>
          <a:xfrm>
            <a:off x="10138162" y="4297683"/>
            <a:ext cx="0" cy="4120"/>
          </a:xfrm>
          <a:prstGeom prst="line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975237" y="3657600"/>
            <a:ext cx="8162925" cy="381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5" idx="0"/>
          </p:cNvCxnSpPr>
          <p:nvPr/>
        </p:nvCxnSpPr>
        <p:spPr>
          <a:xfrm flipV="1">
            <a:off x="1975237" y="3676650"/>
            <a:ext cx="0" cy="62103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10138162" y="3657600"/>
            <a:ext cx="0" cy="64008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10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700" y="2517775"/>
            <a:ext cx="10515600" cy="1325563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+mn-lt"/>
              </a:rPr>
              <a:t>1. Понятие и объективный характер функций государства</a:t>
            </a:r>
            <a:endParaRPr lang="ru-RU" dirty="0">
              <a:latin typeface="+mn-lt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079678" y="6356350"/>
            <a:ext cx="653143" cy="365125"/>
          </a:xfrm>
        </p:spPr>
        <p:txBody>
          <a:bodyPr/>
          <a:lstStyle/>
          <a:p>
            <a:pPr algn="ctr"/>
            <a:fld id="{8333C314-D4B7-4809-9A30-65D5A8184C86}" type="slidenum">
              <a:rPr lang="ru-RU" smtClean="0"/>
              <a:pPr algn="ctr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1122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3668" y="151802"/>
            <a:ext cx="10515600" cy="1325563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ru-RU" b="1" dirty="0">
                <a:latin typeface="+mn-lt"/>
              </a:rPr>
              <a:t>Методы осуществления функций государства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503237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13562" y="1804738"/>
            <a:ext cx="4610100" cy="120516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Методы осуществления функций государства</a:t>
            </a:r>
            <a:endParaRPr lang="ru-RU" sz="2800" dirty="0"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5968" y="3592833"/>
            <a:ext cx="3676650" cy="300047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ru-RU" sz="2400" dirty="0" smtClean="0"/>
              <a:t>Централизованный – </a:t>
            </a:r>
            <a:r>
              <a:rPr lang="ru-RU" sz="2000" dirty="0" smtClean="0"/>
              <a:t>государство </a:t>
            </a:r>
            <a:r>
              <a:rPr lang="ru-RU" sz="2000" dirty="0"/>
              <a:t>устанавливает единые правила на всей своей территории, не допускает самостоятельности субъектов </a:t>
            </a:r>
            <a:endParaRPr lang="ru-RU" sz="2000" dirty="0"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440" y="3592833"/>
            <a:ext cx="3652056" cy="300047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Децентрализованный - </a:t>
            </a:r>
            <a:r>
              <a:rPr lang="ru-RU" dirty="0"/>
              <a:t>осуществление власти происходит на основе признания идей самоуправления, определенной самостоятельности субъектов государства; государство не вмешивается во все сферы общественной жизни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359368" y="3592833"/>
            <a:ext cx="3695700" cy="300047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Рекомендательный - </a:t>
            </a:r>
            <a:r>
              <a:rPr lang="ru-RU" sz="2400" dirty="0"/>
              <a:t>государство вправе разрабатывать рекомендации, выполнение которых позволит добиться каких-либо социально значимых </a:t>
            </a:r>
            <a:r>
              <a:rPr lang="ru-RU" sz="2400" dirty="0" smtClean="0"/>
              <a:t>целей </a:t>
            </a:r>
            <a:endParaRPr lang="ru-RU" sz="1600" dirty="0"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 flipV="1">
            <a:off x="2044294" y="3610343"/>
            <a:ext cx="1" cy="10066"/>
          </a:xfrm>
          <a:prstGeom prst="lin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9" name="Прямая соединительная линия 8"/>
          <p:cNvCxnSpPr>
            <a:endCxn id="5" idx="0"/>
          </p:cNvCxnSpPr>
          <p:nvPr/>
        </p:nvCxnSpPr>
        <p:spPr>
          <a:xfrm flipV="1">
            <a:off x="2044293" y="3592833"/>
            <a:ext cx="0" cy="17510"/>
          </a:xfrm>
          <a:prstGeom prst="lin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0" name="Прямая соединительная линия 9"/>
          <p:cNvCxnSpPr>
            <a:stCxn id="4" idx="2"/>
            <a:endCxn id="6" idx="0"/>
          </p:cNvCxnSpPr>
          <p:nvPr/>
        </p:nvCxnSpPr>
        <p:spPr>
          <a:xfrm flipH="1">
            <a:off x="6111468" y="3009900"/>
            <a:ext cx="7144" cy="582933"/>
          </a:xfrm>
          <a:prstGeom prst="lin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1" name="Прямая соединительная линия 10"/>
          <p:cNvCxnSpPr>
            <a:stCxn id="7" idx="0"/>
          </p:cNvCxnSpPr>
          <p:nvPr/>
        </p:nvCxnSpPr>
        <p:spPr>
          <a:xfrm>
            <a:off x="10207218" y="3592833"/>
            <a:ext cx="0" cy="4120"/>
          </a:xfrm>
          <a:prstGeom prst="lin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044293" y="3200400"/>
            <a:ext cx="8162925" cy="441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5" idx="0"/>
          </p:cNvCxnSpPr>
          <p:nvPr/>
        </p:nvCxnSpPr>
        <p:spPr>
          <a:xfrm flipV="1">
            <a:off x="2044293" y="3200400"/>
            <a:ext cx="0" cy="3924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7" idx="0"/>
          </p:cNvCxnSpPr>
          <p:nvPr/>
        </p:nvCxnSpPr>
        <p:spPr>
          <a:xfrm flipV="1">
            <a:off x="10207218" y="3244573"/>
            <a:ext cx="0" cy="348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8763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ru-RU" b="1" dirty="0">
                <a:latin typeface="+mn-lt"/>
              </a:rPr>
              <a:t>Методы осуществления функций государства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51684" y="2187575"/>
            <a:ext cx="5724636" cy="107193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Методы осуществления функций государства</a:t>
            </a:r>
            <a:endParaRPr lang="ru-RU" sz="2000" dirty="0"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95600" y="4086832"/>
            <a:ext cx="2808312" cy="152706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cs typeface="Times New Roman" pitchFamily="18" charset="0"/>
              </a:rPr>
              <a:t>Прямые (административные</a:t>
            </a:r>
            <a:r>
              <a:rPr lang="ru-RU" dirty="0">
                <a:cs typeface="Times New Roman" pitchFamily="18" charset="0"/>
              </a:rPr>
              <a:t>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816080" y="4086832"/>
            <a:ext cx="2808312" cy="152706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cs typeface="Times New Roman" pitchFamily="18" charset="0"/>
              </a:rPr>
              <a:t>Косвенные (экономические)</a:t>
            </a:r>
            <a:endParaRPr lang="ru-RU" dirty="0"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899756" y="3691558"/>
            <a:ext cx="4320480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8" name="Прямая соединительная линия 7"/>
          <p:cNvCxnSpPr>
            <a:stCxn id="4" idx="2"/>
          </p:cNvCxnSpPr>
          <p:nvPr/>
        </p:nvCxnSpPr>
        <p:spPr>
          <a:xfrm>
            <a:off x="6114002" y="3259510"/>
            <a:ext cx="0" cy="432048"/>
          </a:xfrm>
          <a:prstGeom prst="lin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9" name="Прямая соединительная линия 8"/>
          <p:cNvCxnSpPr>
            <a:stCxn id="5" idx="0"/>
          </p:cNvCxnSpPr>
          <p:nvPr/>
        </p:nvCxnSpPr>
        <p:spPr>
          <a:xfrm flipV="1">
            <a:off x="3899756" y="3691558"/>
            <a:ext cx="0" cy="395274"/>
          </a:xfrm>
          <a:prstGeom prst="lin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0" name="Прямая соединительная линия 9"/>
          <p:cNvCxnSpPr>
            <a:stCxn id="6" idx="0"/>
          </p:cNvCxnSpPr>
          <p:nvPr/>
        </p:nvCxnSpPr>
        <p:spPr>
          <a:xfrm flipV="1">
            <a:off x="8220236" y="3691558"/>
            <a:ext cx="0" cy="395274"/>
          </a:xfrm>
          <a:prstGeom prst="lin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3719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latin typeface="+mn-lt"/>
              </a:rPr>
              <a:t>Контрольный вопрос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50000"/>
            </a:schemeClr>
          </a:solidFill>
        </p:spPr>
        <p:txBody>
          <a:bodyPr>
            <a:normAutofit lnSpcReduction="10000"/>
          </a:bodyPr>
          <a:lstStyle/>
          <a:p>
            <a:pPr lvl="0" algn="just"/>
            <a:r>
              <a:rPr lang="ru-RU" sz="36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 осуществления функций государства – это:</a:t>
            </a:r>
          </a:p>
          <a:p>
            <a:pPr algn="just"/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а) убеждение, принуждение, компромисс;</a:t>
            </a:r>
          </a:p>
          <a:p>
            <a:pPr algn="just"/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б) правотворчество, </a:t>
            </a:r>
            <a:r>
              <a:rPr lang="ru-RU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правоисполнение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правоохрана;</a:t>
            </a:r>
          </a:p>
          <a:p>
            <a:pPr algn="just"/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в) </a:t>
            </a:r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Законность, рекомендация, правосудие;</a:t>
            </a:r>
            <a:endParaRPr lang="ru-RU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г) </a:t>
            </a:r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правотворчество, </a:t>
            </a:r>
            <a:r>
              <a:rPr lang="ru-RU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правоприменение</a:t>
            </a:r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правоопределение</a:t>
            </a:r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ru-RU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6945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206375"/>
            <a:ext cx="10515600" cy="1325563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latin typeface="+mn-lt"/>
              </a:rPr>
              <a:t>Вопросы для самоконтроля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5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1.	Что такое функции государства?</a:t>
            </a:r>
          </a:p>
          <a:p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2.	Какие общие черты характеризуют государственные функции?</a:t>
            </a:r>
          </a:p>
          <a:p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3.	Чем обусловливается объективный характер функций государства?</a:t>
            </a:r>
          </a:p>
          <a:p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4.	Как соотносятся «цели», «задачи» и «функции государства»?</a:t>
            </a:r>
          </a:p>
          <a:p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5.	Каковы критерии классификации функций государства?</a:t>
            </a:r>
          </a:p>
          <a:p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6.	Какие Вы знаете внутренние функции государства?</a:t>
            </a:r>
          </a:p>
          <a:p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7.	Какие Вы знаете внешние функции 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государства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?</a:t>
            </a:r>
          </a:p>
          <a:p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8.	Какие формы реализации функций государства вы знаете? Как можно их охарактеризовать?</a:t>
            </a:r>
          </a:p>
          <a:p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9.	Какие методы осуществления функций государства вы знаете?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6954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ru-RU" b="1" dirty="0">
                <a:latin typeface="+mn-lt"/>
              </a:rPr>
              <a:t>Тема следующего </a:t>
            </a:r>
            <a:r>
              <a:rPr lang="ru-RU" b="1" dirty="0" err="1">
                <a:latin typeface="+mn-lt"/>
              </a:rPr>
              <a:t>вебинара</a:t>
            </a:r>
            <a:r>
              <a:rPr lang="ru-RU" b="1" dirty="0">
                <a:latin typeface="+mn-lt"/>
              </a:rPr>
              <a:t>: </a:t>
            </a:r>
            <a:r>
              <a:rPr lang="ru-RU" b="1" dirty="0" smtClean="0">
                <a:latin typeface="+mn-lt"/>
              </a:rPr>
              <a:t>МЕХАНИЗМ ГОСУДАРСТВА</a:t>
            </a:r>
            <a:endParaRPr lang="ru-RU" b="1" dirty="0">
              <a:latin typeface="+mn-lt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1) Понятие 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государственного механизма, его признаки и </a:t>
            </a:r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структура.</a:t>
            </a:r>
          </a:p>
          <a:p>
            <a:pPr algn="just"/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2) Орган 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государства: его признаки и определение. </a:t>
            </a:r>
            <a:endParaRPr lang="ru-RU" sz="3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3) Классификация 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органов государства. </a:t>
            </a:r>
            <a:endParaRPr lang="ru-RU" sz="3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4) Общие 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 специальные принципы формирования и функционирования механизма </a:t>
            </a:r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государства.</a:t>
            </a:r>
            <a:endParaRPr lang="ru-RU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9179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91" y="1191491"/>
            <a:ext cx="12034982" cy="380538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6000" dirty="0" smtClean="0"/>
              <a:t>Спасибо за внимание!</a:t>
            </a:r>
            <a:endParaRPr lang="ru-RU" sz="6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381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latin typeface="+mn-lt"/>
              </a:rPr>
              <a:t>Понятие функций государства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5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ru-RU" sz="4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Функции государства – это основные направления его деятельности по достижению стоящих перед этим государством целей и решению поставленных передним задач, в которых выражаются и конкретизируются его классовая и общечеловеческая сущность и социальное назначение.</a:t>
            </a:r>
            <a:endParaRPr lang="ru-RU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496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latin typeface="+mn-lt"/>
              </a:rPr>
              <a:t>Признаки функций государства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5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Функции государства – это не само по себе государственная деятельность, а именно направления, пути осуществления такой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деятельности;</a:t>
            </a:r>
          </a:p>
          <a:p>
            <a:pPr algn="just"/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Функции государства непосредственно выражают и предметно конкретизируют его классовую и общечеловеческую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сущность;</a:t>
            </a:r>
          </a:p>
          <a:p>
            <a:pPr algn="just"/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Выполняя свои функции, государство решает стоящие перед ним задачи по управлению обществом, а его деятельность приобретает практическую направленность. Следует разграничивать функции, цели и задачи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государства;</a:t>
            </a:r>
          </a:p>
          <a:p>
            <a:pPr algn="just"/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Функции государства по сути своей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объективны;</a:t>
            </a:r>
          </a:p>
          <a:p>
            <a:pPr algn="just"/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Функции государства охватывают его деятельность в целом.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043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latin typeface="+mn-lt"/>
              </a:rPr>
              <a:t>Соотношение функций, целей и задач государства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5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Цель – это 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идеальная модель результата, 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 достижению которого государство стремится в определенных условиях своего 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развития.</a:t>
            </a:r>
          </a:p>
          <a:p>
            <a:pPr algn="just"/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Задача – это определенный этап на пути достижения цели. Последовательно решая ряд встающих перед ним задач, государство движется в направлении достижения поставленной цели. </a:t>
            </a:r>
            <a:endParaRPr lang="ru-RU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Функции государства представляют собой средства достижения поставленных целей и 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решения 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задач, стоящих перед государством на конкретном этапе его развития. Это те инструменты, которые использует государство.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515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latin typeface="+mn-lt"/>
              </a:rPr>
              <a:t>Содержание функций государства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5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Содержание каждой функции складывается из совокупности сходных аспектов государственной деятельности. </a:t>
            </a:r>
            <a:endParaRPr lang="ru-RU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Сходные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стороны государственной деятельности объединяется в одну функцию исходя из специфики и характера тех общественных отношений, на которые они воздействуют. </a:t>
            </a:r>
            <a:endParaRPr lang="ru-RU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Каждая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функция имеет определенное содержание, так как предполагает деятельность в конкретной сфере общественной жизни. </a:t>
            </a:r>
            <a:endParaRPr lang="ru-RU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Содержание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функций показывает, что делает государство, какие управленческие действия в данной сфере оно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совершает, чем конкретно занимаются его соответствующие органы. </a:t>
            </a:r>
          </a:p>
          <a:p>
            <a:pPr algn="just"/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Содержание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функции предопределяется ее объектом, то есть той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определенной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сферой общественных отношений, на которую направлено государственное воздействие.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343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latin typeface="+mn-lt"/>
              </a:rPr>
              <a:t>Контрольный вопрос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50000"/>
            </a:schemeClr>
          </a:solidFill>
        </p:spPr>
        <p:txBody>
          <a:bodyPr/>
          <a:lstStyle/>
          <a:p>
            <a:pPr lvl="0" algn="just"/>
            <a:r>
              <a:rPr lang="ru-RU" sz="32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Функциями государства являются:</a:t>
            </a:r>
          </a:p>
          <a:p>
            <a:pPr algn="just"/>
            <a:r>
              <a:rPr lang="ru-RU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а) методы осуществления государственной власти;</a:t>
            </a:r>
          </a:p>
          <a:p>
            <a:pPr algn="just"/>
            <a:r>
              <a:rPr lang="ru-RU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б) цели и задачи, стоящие перед государством на определённом этапе;</a:t>
            </a:r>
          </a:p>
          <a:p>
            <a:pPr algn="just"/>
            <a:r>
              <a:rPr lang="ru-RU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в) основные направления деятельности государства, выражающие его сущность и социальное назначение;</a:t>
            </a:r>
          </a:p>
          <a:p>
            <a:pPr algn="just"/>
            <a:r>
              <a:rPr lang="ru-RU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г) условия приобретения прав и свобод человека и гражданина.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solidFill>
            <a:schemeClr val="bg1"/>
          </a:solidFill>
        </p:spPr>
        <p:txBody>
          <a:bodyPr/>
          <a:lstStyle/>
          <a:p>
            <a:fld id="{8333C314-D4B7-4809-9A30-65D5A8184C86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863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04850" y="2727325"/>
            <a:ext cx="10515600" cy="1325563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ru-RU" b="1" dirty="0" smtClean="0">
                <a:latin typeface="+mn-lt"/>
              </a:rPr>
              <a:t>2. </a:t>
            </a:r>
            <a:r>
              <a:rPr lang="ru-RU" b="1" dirty="0">
                <a:latin typeface="+mn-lt"/>
              </a:rPr>
              <a:t>Классификация функций государства</a:t>
            </a:r>
            <a:endParaRPr lang="ru-RU" dirty="0">
              <a:latin typeface="+mn-lt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C314-D4B7-4809-9A30-65D5A8184C8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7190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1427</Words>
  <Application>Microsoft Office PowerPoint</Application>
  <PresentationFormat>Широкоэкранный</PresentationFormat>
  <Paragraphs>225</Paragraphs>
  <Slides>35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Times New Roman</vt:lpstr>
      <vt:lpstr>Тема Office</vt:lpstr>
      <vt:lpstr>Теория государства и права</vt:lpstr>
      <vt:lpstr>Презентация PowerPoint</vt:lpstr>
      <vt:lpstr>1. Понятие и объективный характер функций государства</vt:lpstr>
      <vt:lpstr>Понятие функций государства</vt:lpstr>
      <vt:lpstr>Признаки функций государства</vt:lpstr>
      <vt:lpstr>Соотношение функций, целей и задач государства</vt:lpstr>
      <vt:lpstr>Содержание функций государства</vt:lpstr>
      <vt:lpstr>Контрольный вопрос</vt:lpstr>
      <vt:lpstr>2. Классификация функций государства</vt:lpstr>
      <vt:lpstr>Классификация функций государства</vt:lpstr>
      <vt:lpstr>Классификация функций государства  (в зависимости от направленности воздействия)</vt:lpstr>
      <vt:lpstr>Внутренние функции государства (примеры)</vt:lpstr>
      <vt:lpstr>Внешние функции государства (примеры)</vt:lpstr>
      <vt:lpstr>Классификация функций государства  (в зависимости от направленности воздействия)</vt:lpstr>
      <vt:lpstr>Классификация функций государства  (по сферам жизни общества)</vt:lpstr>
      <vt:lpstr>Классификация функций государства  (по срокам осуществления)</vt:lpstr>
      <vt:lpstr>Классификация функций государства  (по степени социальной значимости)</vt:lpstr>
      <vt:lpstr>Классификация функций государства  (по степени выражения и удовлетворения социальных интересов)</vt:lpstr>
      <vt:lpstr>Классификация функций государства  (по характеру воздействия на общество)</vt:lpstr>
      <vt:lpstr>Презентация PowerPoint</vt:lpstr>
      <vt:lpstr>Контрольный вопрос</vt:lpstr>
      <vt:lpstr>3. Формы и методы осуществления функций государства.</vt:lpstr>
      <vt:lpstr>Формы осуществления функций государства (понятие)</vt:lpstr>
      <vt:lpstr>Формы осуществления функций государства</vt:lpstr>
      <vt:lpstr>Правовые формы реализации функций государства (понятие)</vt:lpstr>
      <vt:lpstr>Правовые формы реализации функций государства</vt:lpstr>
      <vt:lpstr>Организационные формы реализации функций государства (понятие)</vt:lpstr>
      <vt:lpstr>Организационные формы осуществления функций государства</vt:lpstr>
      <vt:lpstr>Методы осуществления функций государства</vt:lpstr>
      <vt:lpstr>Методы осуществления функций государства</vt:lpstr>
      <vt:lpstr>Методы осуществления функций государства</vt:lpstr>
      <vt:lpstr>Контрольный вопрос</vt:lpstr>
      <vt:lpstr>Вопросы для самоконтроля</vt:lpstr>
      <vt:lpstr>Тема следующего вебинара: МЕХАНИЗМ ГОСУДАРСТВА</vt:lpstr>
      <vt:lpstr>Спасибо за внимание!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Worker</dc:creator>
  <cp:lastModifiedBy>Worker</cp:lastModifiedBy>
  <cp:revision>24</cp:revision>
  <dcterms:created xsi:type="dcterms:W3CDTF">2018-12-04T02:32:47Z</dcterms:created>
  <dcterms:modified xsi:type="dcterms:W3CDTF">2018-12-05T15:24:26Z</dcterms:modified>
</cp:coreProperties>
</file>