
<file path=[Content_Types].xml><?xml version="1.0" encoding="utf-8"?>
<Types xmlns="http://schemas.openxmlformats.org/package/2006/content-types">
  <Default Extension="png" ContentType="image/png"/>
  <Default Extension="web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0" r:id="rId17"/>
    <p:sldId id="271" r:id="rId18"/>
    <p:sldId id="272" r:id="rId19"/>
    <p:sldId id="275" r:id="rId20"/>
    <p:sldId id="277" r:id="rId21"/>
    <p:sldId id="278" r:id="rId22"/>
    <p:sldId id="279" r:id="rId23"/>
    <p:sldId id="280" r:id="rId24"/>
    <p:sldId id="281" r:id="rId25"/>
    <p:sldId id="276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eb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6346" y="973580"/>
            <a:ext cx="9809502" cy="2567642"/>
          </a:xfrm>
        </p:spPr>
        <p:txBody>
          <a:bodyPr>
            <a:normAutofit/>
          </a:bodyPr>
          <a:lstStyle/>
          <a:p>
            <a:r>
              <a:rPr lang="ru-RU" dirty="0" smtClean="0"/>
              <a:t>УГОЛОВНО-ПРОЦЕССУАЛЬНОЕ ПРАВО </a:t>
            </a:r>
            <a:br>
              <a:rPr lang="ru-RU" dirty="0" smtClean="0"/>
            </a:br>
            <a:r>
              <a:rPr lang="ru-RU" dirty="0" smtClean="0"/>
              <a:t>(ОСОБЕННАЯ ЧАСТЬ)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8904" y="3911970"/>
            <a:ext cx="5406944" cy="1239894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СОКОЛОВСКАЯ НАТАЛЬЯ СЕРГЕЕВНА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Канд., юрид. наук, доцент кафедры Уголовного права ЮФ ТУСУР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039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076796" y="1562792"/>
            <a:ext cx="7215447" cy="172904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Исследование </a:t>
            </a:r>
            <a:r>
              <a:rPr lang="ru-RU" dirty="0"/>
              <a:t>доказательств, представляемых суду как стороной обвинения, так и в последующем стороной защиты, осуществляется путем производства </a:t>
            </a:r>
            <a:r>
              <a:rPr lang="ru-RU" sz="2400" b="1" dirty="0" smtClean="0">
                <a:solidFill>
                  <a:srgbClr val="FFC000"/>
                </a:solidFill>
              </a:rPr>
              <a:t>судебных </a:t>
            </a:r>
            <a:r>
              <a:rPr lang="ru-RU" sz="2400" b="1" dirty="0">
                <a:solidFill>
                  <a:srgbClr val="FFC000"/>
                </a:solidFill>
              </a:rPr>
              <a:t>действий. 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912224" y="232756"/>
            <a:ext cx="5544589" cy="93102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  <a:r>
              <a:rPr lang="ru-RU" dirty="0" smtClean="0"/>
              <a:t>. Исследование доказательств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709" y="3384417"/>
            <a:ext cx="5217622" cy="3473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238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59084" y="1529541"/>
            <a:ext cx="5719156" cy="468006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/>
              <a:t>допросы подсудимого (ст. 275), </a:t>
            </a:r>
            <a:endParaRPr lang="ru-RU" dirty="0" smtClean="0"/>
          </a:p>
          <a:p>
            <a:pPr algn="just"/>
            <a:r>
              <a:rPr lang="ru-RU" dirty="0" smtClean="0"/>
              <a:t>потерпевшего </a:t>
            </a:r>
            <a:r>
              <a:rPr lang="ru-RU" dirty="0"/>
              <a:t>(ст. 277), </a:t>
            </a:r>
            <a:endParaRPr lang="ru-RU" dirty="0" smtClean="0"/>
          </a:p>
          <a:p>
            <a:pPr algn="just"/>
            <a:r>
              <a:rPr lang="ru-RU" dirty="0" smtClean="0"/>
              <a:t>свидетелей </a:t>
            </a:r>
            <a:r>
              <a:rPr lang="ru-RU" dirty="0"/>
              <a:t>(</a:t>
            </a:r>
            <a:r>
              <a:rPr lang="ru-RU" dirty="0" err="1"/>
              <a:t>ст.ст</a:t>
            </a:r>
            <a:r>
              <a:rPr lang="ru-RU" dirty="0"/>
              <a:t>. 278–280), </a:t>
            </a:r>
            <a:endParaRPr lang="ru-RU" dirty="0" smtClean="0"/>
          </a:p>
          <a:p>
            <a:pPr algn="just"/>
            <a:r>
              <a:rPr lang="ru-RU" dirty="0" smtClean="0"/>
              <a:t>эксперта </a:t>
            </a:r>
            <a:r>
              <a:rPr lang="ru-RU" dirty="0"/>
              <a:t>(ст. 282), </a:t>
            </a:r>
            <a:endParaRPr lang="ru-RU" dirty="0" smtClean="0"/>
          </a:p>
          <a:p>
            <a:pPr algn="just"/>
            <a:r>
              <a:rPr lang="ru-RU" dirty="0" smtClean="0"/>
              <a:t>оглашение </a:t>
            </a:r>
            <a:r>
              <a:rPr lang="ru-RU" dirty="0"/>
              <a:t>показаний подсудимого (ст. 275), </a:t>
            </a:r>
            <a:endParaRPr lang="ru-RU" dirty="0" smtClean="0"/>
          </a:p>
          <a:p>
            <a:pPr algn="just"/>
            <a:r>
              <a:rPr lang="ru-RU" dirty="0" smtClean="0"/>
              <a:t>потерпевшего </a:t>
            </a:r>
            <a:r>
              <a:rPr lang="ru-RU" dirty="0"/>
              <a:t>и свидетеля (ст. 281), </a:t>
            </a:r>
            <a:endParaRPr lang="ru-RU" dirty="0" smtClean="0"/>
          </a:p>
          <a:p>
            <a:pPr algn="just"/>
            <a:r>
              <a:rPr lang="ru-RU" dirty="0" smtClean="0"/>
              <a:t>осмотры </a:t>
            </a:r>
            <a:r>
              <a:rPr lang="ru-RU" dirty="0"/>
              <a:t>вещественных доказательств (ст. 284), местности и помещения (ст. 287), </a:t>
            </a:r>
            <a:endParaRPr lang="ru-RU" dirty="0" smtClean="0"/>
          </a:p>
          <a:p>
            <a:pPr algn="just"/>
            <a:r>
              <a:rPr lang="ru-RU" dirty="0" smtClean="0"/>
              <a:t>оглашение </a:t>
            </a:r>
            <a:r>
              <a:rPr lang="ru-RU" dirty="0"/>
              <a:t>протоколов следственных действий и иных документов (ст. 285), </a:t>
            </a:r>
            <a:endParaRPr lang="ru-RU" dirty="0" smtClean="0"/>
          </a:p>
          <a:p>
            <a:pPr algn="just"/>
            <a:r>
              <a:rPr lang="ru-RU" dirty="0" smtClean="0"/>
              <a:t>производство </a:t>
            </a:r>
            <a:r>
              <a:rPr lang="ru-RU" dirty="0"/>
              <a:t>судебной экспертизы (ст. 283), </a:t>
            </a:r>
            <a:endParaRPr lang="ru-RU" dirty="0" smtClean="0"/>
          </a:p>
          <a:p>
            <a:pPr algn="just"/>
            <a:r>
              <a:rPr lang="ru-RU" dirty="0" smtClean="0"/>
              <a:t>следственный </a:t>
            </a:r>
            <a:r>
              <a:rPr lang="ru-RU" dirty="0"/>
              <a:t>эксперимент (ст. 288), </a:t>
            </a:r>
            <a:endParaRPr lang="ru-RU" dirty="0" smtClean="0"/>
          </a:p>
          <a:p>
            <a:pPr algn="just"/>
            <a:r>
              <a:rPr lang="ru-RU" dirty="0" smtClean="0"/>
              <a:t>предъявление </a:t>
            </a:r>
            <a:r>
              <a:rPr lang="ru-RU" dirty="0"/>
              <a:t>для опознания (ст. 289), </a:t>
            </a:r>
            <a:endParaRPr lang="ru-RU" dirty="0" smtClean="0"/>
          </a:p>
          <a:p>
            <a:pPr algn="just"/>
            <a:r>
              <a:rPr lang="ru-RU" dirty="0" smtClean="0"/>
              <a:t>освидетельствование </a:t>
            </a:r>
            <a:r>
              <a:rPr lang="ru-RU" dirty="0"/>
              <a:t>(ст. 290).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167149" y="548640"/>
            <a:ext cx="5503026" cy="71489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СУДЕБНЫЕ </a:t>
            </a:r>
            <a:r>
              <a:rPr lang="ru-RU" b="1" dirty="0" smtClean="0"/>
              <a:t>ДЕЙСТВИЯ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55000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607724" y="540327"/>
            <a:ext cx="4422371" cy="814648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ДОПРОС СВИДЕТЕЛЯ </a:t>
            </a:r>
          </a:p>
          <a:p>
            <a:pPr algn="ctr"/>
            <a:r>
              <a:rPr lang="ru-RU" b="1" dirty="0" smtClean="0"/>
              <a:t>(ст. 278 УПК РФ)</a:t>
            </a:r>
            <a:endParaRPr lang="ru-RU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02873" y="1729047"/>
            <a:ext cx="7132320" cy="490450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1. </a:t>
            </a:r>
            <a:r>
              <a:rPr lang="ru-RU" dirty="0"/>
              <a:t>С</a:t>
            </a:r>
            <a:r>
              <a:rPr lang="ru-RU" dirty="0" smtClean="0"/>
              <a:t>видетели </a:t>
            </a:r>
            <a:r>
              <a:rPr lang="ru-RU" dirty="0"/>
              <a:t>допрашиваются порознь и в отсутствие еще не допрошенных свидетелей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2. </a:t>
            </a:r>
            <a:r>
              <a:rPr lang="ru-RU" dirty="0"/>
              <a:t>Перед допросом председательствующий устанавливает личность свидетеля, разъясняет его </a:t>
            </a:r>
            <a:r>
              <a:rPr lang="ru-RU" dirty="0" smtClean="0"/>
              <a:t>обязанность </a:t>
            </a:r>
            <a:r>
              <a:rPr lang="ru-RU" dirty="0"/>
              <a:t>правдиво рассказать все известное по делу </a:t>
            </a:r>
            <a:r>
              <a:rPr lang="ru-RU" dirty="0" smtClean="0"/>
              <a:t>и </a:t>
            </a:r>
            <a:r>
              <a:rPr lang="ru-RU" dirty="0"/>
              <a:t>предупреждает об уголовной ответственности за отказ от дачи показаний и за дачу заведомо ложных показаний. </a:t>
            </a:r>
          </a:p>
          <a:p>
            <a:pPr algn="just"/>
            <a:r>
              <a:rPr lang="ru-RU" dirty="0" smtClean="0"/>
              <a:t>3. Председательствующий </a:t>
            </a:r>
            <a:r>
              <a:rPr lang="ru-RU" dirty="0"/>
              <a:t>выясняет отношение свидетеля к подсудимому, потерпевшему, другим участникам процесса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4. </a:t>
            </a:r>
            <a:r>
              <a:rPr lang="ru-RU" dirty="0"/>
              <a:t>Допрос свидетеля начинает та сторона, по ходатайству которой он вызван в судебное заседание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5. Судья </a:t>
            </a:r>
            <a:r>
              <a:rPr lang="ru-RU" dirty="0"/>
              <a:t>задает вопросы свидетелю после его допроса сторонами. </a:t>
            </a:r>
            <a:endParaRPr lang="ru-RU" dirty="0" smtClean="0"/>
          </a:p>
          <a:p>
            <a:pPr algn="just"/>
            <a:r>
              <a:rPr lang="ru-RU" dirty="0" smtClean="0"/>
              <a:t>6. </a:t>
            </a:r>
            <a:r>
              <a:rPr lang="ru-RU" dirty="0"/>
              <a:t>Суд не вправе отказать в удовлетворении ходатайства о допросе в судебном заседании лица в качестве свидетеля или специалиста, явившегося в суд по инициативе сторон.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005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921922" y="856211"/>
            <a:ext cx="5968539" cy="90608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Особенности допроса свидетеля путем использования систем </a:t>
            </a:r>
            <a:r>
              <a:rPr lang="ru-RU" b="1" dirty="0" err="1"/>
              <a:t>видеоконференц</a:t>
            </a:r>
            <a:r>
              <a:rPr lang="ru-RU" b="1" dirty="0"/>
              <a:t>-связи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85258" y="2194560"/>
            <a:ext cx="6641869" cy="266007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ru-RU" dirty="0" smtClean="0"/>
              <a:t>Суд </a:t>
            </a:r>
            <a:r>
              <a:rPr lang="ru-RU" dirty="0"/>
              <a:t>при необходимости может вынести решение о проведении допроса свидетеля путем использования систем </a:t>
            </a:r>
            <a:r>
              <a:rPr lang="ru-RU" dirty="0" err="1"/>
              <a:t>видеоконференц</a:t>
            </a:r>
            <a:r>
              <a:rPr lang="ru-RU" dirty="0"/>
              <a:t>-связи</a:t>
            </a:r>
            <a:r>
              <a:rPr lang="ru-RU" dirty="0" smtClean="0"/>
              <a:t>.</a:t>
            </a:r>
          </a:p>
          <a:p>
            <a:pPr marL="342900" indent="-342900" algn="just">
              <a:buAutoNum type="arabicPeriod"/>
            </a:pPr>
            <a:r>
              <a:rPr lang="ru-RU" dirty="0"/>
              <a:t>Суд, рассматривающий уголовное дело, поручает суду по месту нахождения свидетеля организовать проведение допроса свидетеля путем использования систем </a:t>
            </a:r>
            <a:r>
              <a:rPr lang="ru-RU" dirty="0" err="1"/>
              <a:t>видеоконференц</a:t>
            </a:r>
            <a:r>
              <a:rPr lang="ru-RU" dirty="0"/>
              <a:t>-связи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9286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524594" y="415636"/>
            <a:ext cx="4264429" cy="84789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ДОПРОС ПОТЕРПЕВШЕГО</a:t>
            </a:r>
          </a:p>
          <a:p>
            <a:pPr algn="ctr"/>
            <a:r>
              <a:rPr lang="ru-RU" dirty="0" smtClean="0"/>
              <a:t>(ст. 277 УПК РФ)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630977" y="1504603"/>
            <a:ext cx="6051665" cy="201168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ru-RU" dirty="0" smtClean="0"/>
              <a:t>Потерпевший допрашивается по общим правилам допроса.</a:t>
            </a:r>
          </a:p>
          <a:p>
            <a:pPr marL="342900" indent="-342900" algn="just">
              <a:buAutoNum type="arabicPeriod"/>
            </a:pPr>
            <a:r>
              <a:rPr lang="ru-RU" dirty="0"/>
              <a:t>Потерпевший с разрешения председательствующего может давать показания в любой момент судебного следствия</a:t>
            </a:r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243" y="3663066"/>
            <a:ext cx="7498080" cy="3135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664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420687" y="556954"/>
            <a:ext cx="5145579" cy="7980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Производство судебной </a:t>
            </a:r>
            <a:r>
              <a:rPr lang="ru-RU" b="1" dirty="0" smtClean="0"/>
              <a:t>экспертизы</a:t>
            </a:r>
          </a:p>
          <a:p>
            <a:pPr algn="ctr"/>
            <a:r>
              <a:rPr lang="ru-RU" b="1" dirty="0" smtClean="0"/>
              <a:t>Ст. 283 УПК РФ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77688" y="1770609"/>
            <a:ext cx="7431579" cy="444730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ru-RU" dirty="0" smtClean="0"/>
              <a:t>Суд </a:t>
            </a:r>
            <a:r>
              <a:rPr lang="ru-RU" dirty="0"/>
              <a:t>может назначить судебную </a:t>
            </a:r>
            <a:r>
              <a:rPr lang="ru-RU" dirty="0" smtClean="0"/>
              <a:t>экспертизу</a:t>
            </a:r>
            <a:r>
              <a:rPr lang="ru-RU" dirty="0"/>
              <a:t> п</a:t>
            </a:r>
            <a:r>
              <a:rPr lang="ru-RU" dirty="0" smtClean="0"/>
              <a:t>о </a:t>
            </a:r>
            <a:r>
              <a:rPr lang="ru-RU" dirty="0"/>
              <a:t>ходатайству сторон или по собственной </a:t>
            </a:r>
            <a:r>
              <a:rPr lang="ru-RU" dirty="0" smtClean="0"/>
              <a:t>инициативе.</a:t>
            </a:r>
          </a:p>
          <a:p>
            <a:pPr marL="342900" indent="-342900" algn="just">
              <a:buAutoNum type="arabicPeriod"/>
            </a:pPr>
            <a:r>
              <a:rPr lang="ru-RU" dirty="0"/>
              <a:t>В случае назначения судебной экспертизы председательствующий предлагает сторонам представить в письменном виде вопросы эксперту. </a:t>
            </a:r>
            <a:r>
              <a:rPr lang="ru-RU" dirty="0" smtClean="0"/>
              <a:t>Эти вопросы </a:t>
            </a:r>
            <a:r>
              <a:rPr lang="ru-RU" dirty="0"/>
              <a:t>должны быть оглашены и по ним заслушаны мнения участников судебного разбирательства. </a:t>
            </a:r>
            <a:r>
              <a:rPr lang="ru-RU" dirty="0" smtClean="0"/>
              <a:t>Суд своим </a:t>
            </a:r>
            <a:r>
              <a:rPr lang="ru-RU" dirty="0"/>
              <a:t>определением или постановлением отклоняет те из них, которые не относятся к уголовному делу </a:t>
            </a:r>
            <a:r>
              <a:rPr lang="ru-RU" dirty="0" smtClean="0"/>
              <a:t>и формулирует </a:t>
            </a:r>
            <a:r>
              <a:rPr lang="ru-RU" dirty="0"/>
              <a:t>новые вопросы</a:t>
            </a:r>
            <a:r>
              <a:rPr lang="ru-RU" dirty="0" smtClean="0"/>
              <a:t>.</a:t>
            </a:r>
          </a:p>
          <a:p>
            <a:pPr marL="342900" indent="-342900" algn="just">
              <a:buFontTx/>
              <a:buAutoNum type="arabicPeriod"/>
            </a:pPr>
            <a:r>
              <a:rPr lang="ru-RU" dirty="0" smtClean="0"/>
              <a:t>При </a:t>
            </a:r>
            <a:r>
              <a:rPr lang="ru-RU" dirty="0"/>
              <a:t>наличии противоречий между заключениями </a:t>
            </a:r>
            <a:r>
              <a:rPr lang="ru-RU" dirty="0" smtClean="0"/>
              <a:t>экспертов суд </a:t>
            </a:r>
            <a:r>
              <a:rPr lang="ru-RU" dirty="0"/>
              <a:t>по ходатайству сторон либо по собственной инициативе </a:t>
            </a:r>
            <a:r>
              <a:rPr lang="ru-RU" dirty="0" smtClean="0"/>
              <a:t>может назначить повторную </a:t>
            </a:r>
            <a:r>
              <a:rPr lang="ru-RU" dirty="0"/>
              <a:t>либо дополнительную судебную </a:t>
            </a:r>
            <a:r>
              <a:rPr lang="ru-RU" dirty="0" smtClean="0"/>
              <a:t>экспертизу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6112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690850" y="324196"/>
            <a:ext cx="4455622" cy="88114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Осмотр вещественных </a:t>
            </a:r>
            <a:r>
              <a:rPr lang="ru-RU" dirty="0" smtClean="0"/>
              <a:t>доказательств</a:t>
            </a:r>
          </a:p>
          <a:p>
            <a:pPr algn="ctr"/>
            <a:r>
              <a:rPr lang="ru-RU" dirty="0" smtClean="0"/>
              <a:t>(ст. 284 УПК РФ)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60861" y="1562793"/>
            <a:ext cx="6774873" cy="384048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ru-RU" dirty="0" smtClean="0"/>
              <a:t>Осмотр может </a:t>
            </a:r>
            <a:r>
              <a:rPr lang="ru-RU" dirty="0"/>
              <a:t>проводиться в любой момент судебного следствия. Эти доказательства могут предъявляться свидетелям, эксперту и специалисту. </a:t>
            </a:r>
          </a:p>
          <a:p>
            <a:pPr marL="342900" indent="-342900" algn="just">
              <a:buAutoNum type="arabicPeriod"/>
            </a:pPr>
            <a:r>
              <a:rPr lang="ru-RU" dirty="0" smtClean="0"/>
              <a:t>Подсудимому</a:t>
            </a:r>
            <a:r>
              <a:rPr lang="ru-RU" dirty="0"/>
              <a:t>, потерпевшему, свидетелям, эксперту могут быть заданы вопросы по поводу осматриваемых вещественных доказательств. </a:t>
            </a:r>
          </a:p>
          <a:p>
            <a:pPr marL="342900" indent="-342900" algn="just">
              <a:buAutoNum type="arabicPeriod"/>
            </a:pPr>
            <a:r>
              <a:rPr lang="ru-RU" dirty="0" smtClean="0"/>
              <a:t>Осмотру </a:t>
            </a:r>
            <a:r>
              <a:rPr lang="ru-RU" dirty="0"/>
              <a:t>подлежат вещественные доказательства как полученные на предварительном следствии, так и представленные в ходе судебного заседания по ходатайству </a:t>
            </a:r>
            <a:r>
              <a:rPr lang="ru-RU" dirty="0" smtClean="0"/>
              <a:t>сторон.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638" y="1912186"/>
            <a:ext cx="4495800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7739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624349" y="349134"/>
            <a:ext cx="4588625" cy="98090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Оглашение протоколов следственных действий и иных </a:t>
            </a:r>
            <a:r>
              <a:rPr lang="ru-RU" dirty="0" smtClean="0"/>
              <a:t>документов</a:t>
            </a:r>
          </a:p>
          <a:p>
            <a:pPr algn="ctr"/>
            <a:r>
              <a:rPr lang="ru-RU" dirty="0" smtClean="0"/>
              <a:t>(ст. 285 УПК РФ) 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36372" y="1695797"/>
            <a:ext cx="7971904" cy="4829694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1.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Могут оглашаться документы как приобщенные к делу, так и представленные в ходе судебного разбирательства.    </a:t>
            </a:r>
          </a:p>
          <a:p>
            <a:pPr algn="just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2.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Документы оглашаются полностью или частично в любой момент судебного следствия по ходатайству сторон на основании определения или постановления суда.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Документы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оглашаются стороной, которая ходатайствовала об их оглашении, либо судом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3.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Наряду с письменными документами суд исследует и приложения к протоколам следственных действий в виде схем, планов, фотоснимков, кинолент, аудио- и видеозаписей. </a:t>
            </a: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4. Если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документ представлен стороной в судебном заседании, суд должен обеспечить возможность ознакомления с ним других участников процесса. </a:t>
            </a: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5. Документы должны быть приобщены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к материалам уголовного дела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38598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80653" y="315885"/>
            <a:ext cx="4754880" cy="93933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Осмотр местности и </a:t>
            </a:r>
            <a:r>
              <a:rPr lang="ru-RU" b="1" dirty="0" smtClean="0"/>
              <a:t>помещения</a:t>
            </a:r>
          </a:p>
          <a:p>
            <a:pPr algn="ctr"/>
            <a:r>
              <a:rPr lang="ru-RU" b="1" dirty="0" smtClean="0"/>
              <a:t>Ст. 287 УПК РФ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1316" y="1612337"/>
            <a:ext cx="6633555" cy="34996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ru-RU" dirty="0" smtClean="0"/>
              <a:t>В </a:t>
            </a:r>
            <a:r>
              <a:rPr lang="ru-RU" dirty="0"/>
              <a:t>этом осмотре принимают участие весь состав суда, стороны, а при необходимости также свидетели, эксперт и специалист. </a:t>
            </a:r>
            <a:endParaRPr lang="ru-RU" dirty="0" smtClean="0"/>
          </a:p>
          <a:p>
            <a:pPr marL="342900" indent="-342900" algn="just">
              <a:buAutoNum type="arabicPeriod"/>
            </a:pPr>
            <a:r>
              <a:rPr lang="ru-RU" dirty="0"/>
              <a:t>О производстве осмотра местности или помещения судом выносится определение (постановление), в котором указывается, с какой целью он производится, что подлежит осмотру, и кто будет принимать в нем участие.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341" y="3362166"/>
            <a:ext cx="5096114" cy="3396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2198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757353" y="340823"/>
            <a:ext cx="4488872" cy="98090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5. Окончание судебного следствия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23207" y="1828800"/>
            <a:ext cx="7764088" cy="94765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1. Председательствующий </a:t>
            </a:r>
            <a:r>
              <a:rPr lang="ru-RU" dirty="0"/>
              <a:t>спрашивает участников судебного заседания, желают ли они дополнить судебное следствие и чем именно.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69622" y="3034145"/>
            <a:ext cx="8478982" cy="98921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 Участники судебного </a:t>
            </a:r>
            <a:r>
              <a:rPr lang="ru-RU" dirty="0"/>
              <a:t>разбирательства вправе просить о дополнении судебного следствия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98422" y="4272742"/>
            <a:ext cx="7897091" cy="93102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3. Суд объявляет </a:t>
            </a:r>
            <a:r>
              <a:rPr lang="ru-RU" dirty="0"/>
              <a:t>судебное следствие </a:t>
            </a:r>
            <a:r>
              <a:rPr lang="ru-RU" dirty="0" smtClean="0"/>
              <a:t>законченным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0120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7885" y="423236"/>
            <a:ext cx="7729728" cy="1188720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accent3"/>
                </a:solidFill>
              </a:rPr>
              <a:t>ТЕМА:</a:t>
            </a:r>
            <a:r>
              <a:rPr lang="ru-RU" b="1" dirty="0" smtClean="0">
                <a:solidFill>
                  <a:schemeClr val="accent3"/>
                </a:solidFill>
              </a:rPr>
              <a:t/>
            </a:r>
            <a:br>
              <a:rPr lang="ru-RU" b="1" dirty="0" smtClean="0">
                <a:solidFill>
                  <a:schemeClr val="accent3"/>
                </a:solidFill>
              </a:rPr>
            </a:br>
            <a:r>
              <a:rPr lang="ru-RU" b="1" dirty="0" smtClean="0">
                <a:solidFill>
                  <a:schemeClr val="accent3"/>
                </a:solidFill>
              </a:rPr>
              <a:t>СУДЕБНОЕ СЛЕДСТВИЕ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5432" y="2077112"/>
            <a:ext cx="7729728" cy="1842516"/>
          </a:xfrm>
        </p:spPr>
        <p:txBody>
          <a:bodyPr/>
          <a:lstStyle/>
          <a:p>
            <a:r>
              <a:rPr lang="ru-RU" sz="2400" dirty="0" smtClean="0">
                <a:solidFill>
                  <a:schemeClr val="accent3"/>
                </a:solidFill>
              </a:rPr>
              <a:t>1. Понятие, задачи и значение судебного следствия</a:t>
            </a:r>
          </a:p>
          <a:p>
            <a:r>
              <a:rPr lang="ru-RU" sz="2400" dirty="0" smtClean="0">
                <a:solidFill>
                  <a:schemeClr val="accent3"/>
                </a:solidFill>
              </a:rPr>
              <a:t>2. Порядок судебного следствия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1884" y="2998370"/>
            <a:ext cx="5786552" cy="385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7911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САМОКОНТРОЛЯ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1. Кто открывает судебное заседание?</a:t>
            </a:r>
          </a:p>
          <a:p>
            <a:pPr marL="0" indent="0">
              <a:buNone/>
            </a:pPr>
            <a:r>
              <a:rPr lang="ru-RU" dirty="0" smtClean="0"/>
              <a:t>А) прокурор;</a:t>
            </a:r>
          </a:p>
          <a:p>
            <a:pPr marL="0" indent="0">
              <a:buNone/>
            </a:pPr>
            <a:r>
              <a:rPr lang="ru-RU" dirty="0" smtClean="0"/>
              <a:t>Б) секретарь судебного заседания;</a:t>
            </a:r>
          </a:p>
          <a:p>
            <a:pPr marL="0" indent="0">
              <a:buNone/>
            </a:pPr>
            <a:r>
              <a:rPr lang="ru-RU" dirty="0" smtClean="0"/>
              <a:t>В) председательствующий;</a:t>
            </a:r>
          </a:p>
          <a:p>
            <a:pPr marL="0" indent="0">
              <a:buNone/>
            </a:pPr>
            <a:r>
              <a:rPr lang="ru-RU" dirty="0" smtClean="0"/>
              <a:t>Г) судебный пристав.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68629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ВОПРОСЫ ДЛЯ САМОКОНТРОЛЯ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2. Судебное следствие начинается:</a:t>
            </a:r>
          </a:p>
          <a:p>
            <a:pPr marL="0" indent="0">
              <a:buNone/>
            </a:pPr>
            <a:r>
              <a:rPr lang="ru-RU" dirty="0" smtClean="0"/>
              <a:t>А) с возбуждения уголовного дела;</a:t>
            </a:r>
          </a:p>
          <a:p>
            <a:pPr marL="0" indent="0">
              <a:buNone/>
            </a:pPr>
            <a:r>
              <a:rPr lang="ru-RU" dirty="0" smtClean="0"/>
              <a:t>Б) с момента принятия судьей уголовного дела к своему производству;</a:t>
            </a:r>
          </a:p>
          <a:p>
            <a:pPr marL="0" indent="0">
              <a:buNone/>
            </a:pPr>
            <a:r>
              <a:rPr lang="ru-RU" dirty="0"/>
              <a:t>В</a:t>
            </a:r>
            <a:r>
              <a:rPr lang="ru-RU" dirty="0" smtClean="0"/>
              <a:t>) с оглашения судьей обвинительного заключения;</a:t>
            </a:r>
          </a:p>
          <a:p>
            <a:pPr marL="0" indent="0">
              <a:buNone/>
            </a:pPr>
            <a:r>
              <a:rPr lang="ru-RU" dirty="0" smtClean="0"/>
              <a:t>Г) с изложения прокурором существа обвинения.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88463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ВОПРОСЫ ДЛЯ САМОКОНТРОЛЯ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3. Судебное разбирательство состоит из следующих частей:</a:t>
            </a:r>
          </a:p>
          <a:p>
            <a:pPr marL="0" indent="0">
              <a:buNone/>
            </a:pPr>
            <a:r>
              <a:rPr lang="ru-RU" dirty="0" smtClean="0"/>
              <a:t>А) стадия подготовки уголовного дела к судебному заседанию;</a:t>
            </a:r>
          </a:p>
          <a:p>
            <a:pPr marL="0" indent="0">
              <a:buNone/>
            </a:pPr>
            <a:r>
              <a:rPr lang="ru-RU" dirty="0" smtClean="0"/>
              <a:t>Б) судебное следствие;</a:t>
            </a:r>
          </a:p>
          <a:p>
            <a:pPr marL="0" indent="0">
              <a:buNone/>
            </a:pPr>
            <a:r>
              <a:rPr lang="ru-RU" dirty="0" smtClean="0"/>
              <a:t>В) судебное дознание;</a:t>
            </a:r>
          </a:p>
          <a:p>
            <a:pPr marL="0" indent="0">
              <a:buNone/>
            </a:pPr>
            <a:r>
              <a:rPr lang="ru-RU" dirty="0" smtClean="0"/>
              <a:t>Г) вынесение приговора.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25748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ВОПРОСЫ ДЛЯ САМОКОНТРОЛЯ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4. Первой свои доказательства представляет:</a:t>
            </a:r>
          </a:p>
          <a:p>
            <a:pPr marL="0" indent="0">
              <a:buNone/>
            </a:pPr>
            <a:r>
              <a:rPr lang="ru-RU" dirty="0" smtClean="0"/>
              <a:t>А) сторона обвинения;</a:t>
            </a:r>
          </a:p>
          <a:p>
            <a:pPr marL="0" indent="0">
              <a:buNone/>
            </a:pPr>
            <a:r>
              <a:rPr lang="ru-RU" dirty="0" smtClean="0"/>
              <a:t>Б) сторона, которую определит суд;</a:t>
            </a:r>
          </a:p>
          <a:p>
            <a:pPr marL="0" indent="0">
              <a:buNone/>
            </a:pPr>
            <a:r>
              <a:rPr lang="ru-RU" dirty="0" smtClean="0"/>
              <a:t>В) сторона защиты.</a:t>
            </a:r>
          </a:p>
        </p:txBody>
      </p:sp>
    </p:spTree>
    <p:extLst>
      <p:ext uri="{BB962C8B-B14F-4D97-AF65-F5344CB8AC3E}">
        <p14:creationId xmlns:p14="http://schemas.microsoft.com/office/powerpoint/2010/main" val="19858348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ВОПРОСЫ ДЛЯ САМОКОНТРОЛЯ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5. Вправе ли суд огласить ранее данные показания свидетеля, если они существенно противоречат показаниям, данным им в суде?</a:t>
            </a:r>
          </a:p>
          <a:p>
            <a:pPr marL="0" indent="0">
              <a:buNone/>
            </a:pPr>
            <a:r>
              <a:rPr lang="ru-RU" dirty="0" smtClean="0"/>
              <a:t>А) да, по инициативе суда;</a:t>
            </a:r>
          </a:p>
          <a:p>
            <a:pPr marL="0" indent="0">
              <a:buNone/>
            </a:pPr>
            <a:r>
              <a:rPr lang="ru-RU" dirty="0" smtClean="0"/>
              <a:t>Б) да, по инициативе сторон;</a:t>
            </a:r>
          </a:p>
          <a:p>
            <a:pPr marL="0" indent="0">
              <a:buNone/>
            </a:pPr>
            <a:r>
              <a:rPr lang="ru-RU" dirty="0" smtClean="0"/>
              <a:t>В) да, по обоюдному согласию обеих сторон</a:t>
            </a:r>
          </a:p>
          <a:p>
            <a:pPr marL="0" indent="0">
              <a:buNone/>
            </a:pPr>
            <a:r>
              <a:rPr lang="ru-RU" dirty="0" smtClean="0"/>
              <a:t>Г) нет, это противоречит принципу непосредственности.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59172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125586" y="1928553"/>
            <a:ext cx="6192981" cy="1138844"/>
          </a:xfrm>
          <a:prstGeom prst="round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СПАСИБО ЗА ВНИМАНИЕ!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637123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481350" y="1753985"/>
            <a:ext cx="6450676" cy="296764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Судебное следствие – это центральная часть судебного разбирательства, в которой суд в условиях наиболее полного осуществления принципов уголовного процесса исследует все имеющиеся доказательства в целях установления фактических обстоятельств преступления.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36619" y="490450"/>
            <a:ext cx="7340138" cy="872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1. </a:t>
            </a:r>
            <a:r>
              <a:rPr lang="ru-RU" sz="2400" b="1" dirty="0">
                <a:solidFill>
                  <a:schemeClr val="bg1"/>
                </a:solidFill>
              </a:rPr>
              <a:t>Понятие, </a:t>
            </a:r>
            <a:r>
              <a:rPr lang="ru-RU" sz="2400" b="1" dirty="0" smtClean="0">
                <a:solidFill>
                  <a:schemeClr val="bg1"/>
                </a:solidFill>
              </a:rPr>
              <a:t>задача </a:t>
            </a:r>
            <a:r>
              <a:rPr lang="ru-RU" sz="2400" b="1" dirty="0">
                <a:solidFill>
                  <a:schemeClr val="bg1"/>
                </a:solidFill>
              </a:rPr>
              <a:t>и значение судебного следствия</a:t>
            </a:r>
          </a:p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815" y="4215937"/>
            <a:ext cx="1867594" cy="186759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254598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081547" y="856210"/>
            <a:ext cx="3807229" cy="1496291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ЗАДАЧА </a:t>
            </a:r>
          </a:p>
          <a:p>
            <a:pPr algn="ctr"/>
            <a:r>
              <a:rPr lang="ru-RU" dirty="0" smtClean="0"/>
              <a:t>СУДЕБНОГО СЛЕДСТВИЯ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911531" y="3599410"/>
            <a:ext cx="6147263" cy="102246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Исследование доказательств по уголовному делу</a:t>
            </a:r>
            <a:endParaRPr lang="ru-RU" sz="2000" b="1" dirty="0"/>
          </a:p>
        </p:txBody>
      </p:sp>
      <p:sp>
        <p:nvSpPr>
          <p:cNvPr id="4" name="Стрелка вниз 3"/>
          <p:cNvSpPr/>
          <p:nvPr/>
        </p:nvSpPr>
        <p:spPr>
          <a:xfrm>
            <a:off x="5742846" y="2610196"/>
            <a:ext cx="484632" cy="7315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274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006733" y="931025"/>
            <a:ext cx="3616036" cy="147966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ЗНАЧЕНИЕ </a:t>
            </a:r>
          </a:p>
          <a:p>
            <a:pPr algn="ctr"/>
            <a:r>
              <a:rPr lang="ru-RU" dirty="0" smtClean="0"/>
              <a:t>СУДЕБНОГО СЛЕДСТВИЯ</a:t>
            </a:r>
            <a:endParaRPr lang="ru-RU" dirty="0"/>
          </a:p>
        </p:txBody>
      </p:sp>
      <p:sp>
        <p:nvSpPr>
          <p:cNvPr id="3" name="Стрелка вниз 2"/>
          <p:cNvSpPr/>
          <p:nvPr/>
        </p:nvSpPr>
        <p:spPr>
          <a:xfrm>
            <a:off x="5572435" y="2718262"/>
            <a:ext cx="484632" cy="7148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179616" y="3616036"/>
            <a:ext cx="5270269" cy="1388225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создает тот фундамент, на котором базируются </a:t>
            </a:r>
            <a:r>
              <a:rPr lang="ru-RU" dirty="0" smtClean="0"/>
              <a:t>возможность вынесения законного, обоснованного и справедливого приговора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1413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8268" y="357448"/>
            <a:ext cx="6292735" cy="7647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2. Порядок судебного следствия</a:t>
            </a:r>
            <a:endParaRPr lang="ru-RU" sz="24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17960" y="1745672"/>
            <a:ext cx="7452361" cy="13300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1. В </a:t>
            </a:r>
            <a:r>
              <a:rPr lang="ru-RU" dirty="0"/>
              <a:t>соответствии со ст. 273 УПК РФ судебное следствие начинается с того, что государственный обвинитель </a:t>
            </a:r>
            <a:r>
              <a:rPr lang="ru-RU" b="1" dirty="0"/>
              <a:t>излагает суть обвинения, предъявленного подсудимому.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3462487" y="3241962"/>
            <a:ext cx="484632" cy="5320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05345" y="4081546"/>
            <a:ext cx="4998916" cy="1280163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</a:t>
            </a:r>
            <a:r>
              <a:rPr lang="ru-RU" dirty="0" smtClean="0"/>
              <a:t>рокурор </a:t>
            </a:r>
            <a:r>
              <a:rPr lang="ru-RU" dirty="0"/>
              <a:t>определяет границы судебного разбирательства, </a:t>
            </a:r>
            <a:endParaRPr lang="ru-RU" dirty="0" smtClean="0"/>
          </a:p>
          <a:p>
            <a:pPr algn="ctr"/>
            <a:r>
              <a:rPr lang="ru-RU" dirty="0" smtClean="0"/>
              <a:t>обозначает </a:t>
            </a:r>
            <a:r>
              <a:rPr lang="ru-RU" dirty="0"/>
              <a:t>предмет доказывания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993" y="3083286"/>
            <a:ext cx="5450378" cy="3774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338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14896" y="357449"/>
            <a:ext cx="6176357" cy="122197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</a:t>
            </a:r>
            <a:r>
              <a:rPr lang="ru-RU" dirty="0"/>
              <a:t> С</a:t>
            </a:r>
            <a:r>
              <a:rPr lang="ru-RU" dirty="0" smtClean="0"/>
              <a:t>уд </a:t>
            </a:r>
            <a:r>
              <a:rPr lang="ru-RU" dirty="0"/>
              <a:t>выясняет отношение подсудимого к обвинению.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79913" y="1828929"/>
            <a:ext cx="4580312" cy="344147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/>
              <a:t>Председательствующий опрашивает </a:t>
            </a:r>
            <a:r>
              <a:rPr lang="ru-RU" dirty="0" smtClean="0"/>
              <a:t>подсудимого, </a:t>
            </a:r>
            <a:r>
              <a:rPr lang="ru-RU" dirty="0"/>
              <a:t>понятно ли ему обвинение, при необходимости разъясняет подсудимому сущность обвинения и спрашивает, признает ли он себя виновным.  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23" y="2934393"/>
            <a:ext cx="5583359" cy="3724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763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150523" y="482138"/>
            <a:ext cx="5685906" cy="120534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3. Определяется очередность исследования доказательств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491740" y="2094808"/>
            <a:ext cx="7003472" cy="191192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/>
              <a:t>Очередность исследования доказательств определяется стороной, представляющей доказательства суду.</a:t>
            </a:r>
          </a:p>
          <a:p>
            <a:pPr algn="just"/>
            <a:r>
              <a:rPr lang="ru-RU" dirty="0"/>
              <a:t>Первой представляет доказательства сторона обвинения. </a:t>
            </a:r>
            <a:endParaRPr lang="ru-RU" dirty="0" smtClean="0"/>
          </a:p>
          <a:p>
            <a:pPr algn="just"/>
            <a:r>
              <a:rPr lang="ru-RU" dirty="0" smtClean="0"/>
              <a:t>После </a:t>
            </a:r>
            <a:r>
              <a:rPr lang="ru-RU" dirty="0"/>
              <a:t>исследования доказательств, представленных стороной обвинения, исследуются доказательства, представленные стороной защиты.</a:t>
            </a:r>
          </a:p>
        </p:txBody>
      </p:sp>
      <p:sp>
        <p:nvSpPr>
          <p:cNvPr id="4" name="Овал 3"/>
          <p:cNvSpPr/>
          <p:nvPr/>
        </p:nvSpPr>
        <p:spPr>
          <a:xfrm>
            <a:off x="540327" y="4414060"/>
            <a:ext cx="2477192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ИСКЛЮЧЕНИЕ:</a:t>
            </a: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3225338" y="4628944"/>
            <a:ext cx="62345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264429" y="4414060"/>
            <a:ext cx="270995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ПОДСУДИМЫЙ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7182197" y="4628944"/>
            <a:ext cx="68164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071658" y="4414060"/>
            <a:ext cx="3100647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Может давать показания в любой момент!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3714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493819" y="764771"/>
            <a:ext cx="6766560" cy="450549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ru-RU" dirty="0" smtClean="0"/>
              <a:t>Дача показаний для подсудимого право. </a:t>
            </a:r>
          </a:p>
          <a:p>
            <a:pPr marL="342900" indent="-342900" algn="just">
              <a:buAutoNum type="arabicPeriod"/>
            </a:pPr>
            <a:r>
              <a:rPr lang="ru-RU" dirty="0"/>
              <a:t>При согласии подсудимого дать показания первыми его допрашивают защитник и участники судебного разбирательства со стороны защиты, затем государственный обвинитель и участники судебного разбирательства со стороны обвинения. Суд задает вопросы подсудимому после его допроса сторонами, т.е. последним</a:t>
            </a:r>
            <a:r>
              <a:rPr lang="ru-RU" dirty="0" smtClean="0"/>
              <a:t>.</a:t>
            </a:r>
          </a:p>
          <a:p>
            <a:pPr marL="342900" indent="-342900" algn="just">
              <a:buAutoNum type="arabicPeriod"/>
            </a:pPr>
            <a:r>
              <a:rPr lang="ru-RU" dirty="0"/>
              <a:t>З</a:t>
            </a:r>
            <a:r>
              <a:rPr lang="ru-RU" dirty="0" smtClean="0"/>
              <a:t>акон </a:t>
            </a:r>
            <a:r>
              <a:rPr lang="ru-RU" dirty="0"/>
              <a:t>предоставляет подсудимому возможность давать показания с разрешения председательствующего в любой момент судебного </a:t>
            </a:r>
            <a:r>
              <a:rPr lang="ru-RU" dirty="0" smtClean="0"/>
              <a:t>следствия.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43903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254</TotalTime>
  <Words>1197</Words>
  <Application>Microsoft Office PowerPoint</Application>
  <PresentationFormat>Широкоэкранный</PresentationFormat>
  <Paragraphs>115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Corbel</vt:lpstr>
      <vt:lpstr>Gill Sans MT</vt:lpstr>
      <vt:lpstr>Parcel</vt:lpstr>
      <vt:lpstr>УГОЛОВНО-ПРОЦЕССУАЛЬНОЕ ПРАВО  (ОСОБЕННАЯ ЧАСТЬ)</vt:lpstr>
      <vt:lpstr>ТЕМА: СУДЕБНОЕ СЛЕДСТВИЕ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ВОПРОСЫ ДЛЯ САМОКОНТРОЛЯ</vt:lpstr>
      <vt:lpstr>ВОПРОСЫ ДЛЯ САМОКОНТРОЛЯ</vt:lpstr>
      <vt:lpstr>ВОПРОСЫ ДЛЯ САМОКОНТРОЛЯ</vt:lpstr>
      <vt:lpstr>ВОПРОСЫ ДЛЯ САМОКОНТРОЛЯ</vt:lpstr>
      <vt:lpstr>ВОПРОСЫ ДЛЯ САМОКОНТРОЛЯ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УГОЛОВНО-ПРОЦЕССУАЛЬНОЕ ПРАВО  (ОСОБЕННАЯ ЧАСТЬ)</dc:title>
  <dc:creator>Пользователь Windows</dc:creator>
  <cp:lastModifiedBy>Пользователь Windows</cp:lastModifiedBy>
  <cp:revision>23</cp:revision>
  <dcterms:created xsi:type="dcterms:W3CDTF">2019-12-14T16:32:55Z</dcterms:created>
  <dcterms:modified xsi:type="dcterms:W3CDTF">2019-12-16T05:15:51Z</dcterms:modified>
</cp:coreProperties>
</file>